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06" r:id="rId2"/>
    <p:sldId id="268" r:id="rId3"/>
    <p:sldId id="294" r:id="rId4"/>
    <p:sldId id="1958" r:id="rId5"/>
    <p:sldId id="269" r:id="rId6"/>
    <p:sldId id="271" r:id="rId7"/>
    <p:sldId id="1138" r:id="rId8"/>
    <p:sldId id="1140" r:id="rId9"/>
    <p:sldId id="272" r:id="rId10"/>
    <p:sldId id="313" r:id="rId11"/>
    <p:sldId id="392" r:id="rId12"/>
    <p:sldId id="2497" r:id="rId13"/>
    <p:sldId id="1148" r:id="rId14"/>
    <p:sldId id="1951" r:id="rId15"/>
    <p:sldId id="1952" r:id="rId16"/>
    <p:sldId id="275" r:id="rId17"/>
    <p:sldId id="411" r:id="rId18"/>
    <p:sldId id="412" r:id="rId19"/>
    <p:sldId id="413" r:id="rId20"/>
    <p:sldId id="659" r:id="rId21"/>
    <p:sldId id="2557" r:id="rId22"/>
    <p:sldId id="1950" r:id="rId23"/>
    <p:sldId id="2353" r:id="rId24"/>
    <p:sldId id="2549" r:id="rId25"/>
    <p:sldId id="2550" r:id="rId26"/>
    <p:sldId id="2538" r:id="rId27"/>
    <p:sldId id="2541" r:id="rId28"/>
    <p:sldId id="2540" r:id="rId29"/>
    <p:sldId id="2542" r:id="rId30"/>
    <p:sldId id="407" r:id="rId31"/>
    <p:sldId id="2551" r:id="rId32"/>
    <p:sldId id="2533" r:id="rId33"/>
    <p:sldId id="385" r:id="rId34"/>
    <p:sldId id="2560" r:id="rId35"/>
    <p:sldId id="2561" r:id="rId36"/>
    <p:sldId id="265" r:id="rId37"/>
    <p:sldId id="2562" r:id="rId38"/>
    <p:sldId id="2563" r:id="rId39"/>
    <p:sldId id="2511" r:id="rId40"/>
    <p:sldId id="2556" r:id="rId41"/>
    <p:sldId id="2546" r:id="rId42"/>
    <p:sldId id="2547" r:id="rId43"/>
    <p:sldId id="259" r:id="rId44"/>
    <p:sldId id="315" r:id="rId45"/>
    <p:sldId id="312" r:id="rId46"/>
    <p:sldId id="291" r:id="rId47"/>
    <p:sldId id="2558" r:id="rId48"/>
    <p:sldId id="2299" r:id="rId49"/>
    <p:sldId id="2559" r:id="rId50"/>
    <p:sldId id="322" r:id="rId51"/>
    <p:sldId id="1047" r:id="rId52"/>
    <p:sldId id="1048" r:id="rId53"/>
    <p:sldId id="2313" r:id="rId54"/>
    <p:sldId id="2318" r:id="rId55"/>
    <p:sldId id="320" r:id="rId56"/>
    <p:sldId id="2289" r:id="rId57"/>
    <p:sldId id="2292" r:id="rId58"/>
    <p:sldId id="2288" r:id="rId59"/>
    <p:sldId id="2319" r:id="rId60"/>
    <p:sldId id="2320" r:id="rId61"/>
    <p:sldId id="2321" r:id="rId62"/>
    <p:sldId id="2322" r:id="rId63"/>
    <p:sldId id="2323" r:id="rId64"/>
    <p:sldId id="2515"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051" autoAdjust="0"/>
  </p:normalViewPr>
  <p:slideViewPr>
    <p:cSldViewPr snapToGrid="0">
      <p:cViewPr varScale="1">
        <p:scale>
          <a:sx n="63" d="100"/>
          <a:sy n="63" d="100"/>
        </p:scale>
        <p:origin x="70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77D8FC-BDAE-4C0B-9EC9-EDF7A72984B8}" type="datetimeFigureOut">
              <a:rPr lang="en-US" smtClean="0"/>
              <a:t>9/16/2024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928494-E6BA-4A26-84EE-8420C225A916}" type="slidenum">
              <a:rPr lang="en-US" smtClean="0"/>
              <a:t>‹#›</a:t>
            </a:fld>
            <a:endParaRPr lang="en-US"/>
          </a:p>
        </p:txBody>
      </p:sp>
    </p:spTree>
    <p:extLst>
      <p:ext uri="{BB962C8B-B14F-4D97-AF65-F5344CB8AC3E}">
        <p14:creationId xmlns:p14="http://schemas.microsoft.com/office/powerpoint/2010/main" val="2553402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9C0713C-B11C-4BFA-8C15-41693D75BFE0}" type="slidenum">
              <a:rPr lang="en-US"/>
              <a:pPr fontAlgn="base">
                <a:spcBef>
                  <a:spcPct val="0"/>
                </a:spcBef>
                <a:spcAft>
                  <a:spcPct val="0"/>
                </a:spcAft>
                <a:defRPr/>
              </a:pPr>
              <a:t>8</a:t>
            </a:fld>
            <a:endParaRPr lang="en-US" dirty="0"/>
          </a:p>
        </p:txBody>
      </p:sp>
      <p:sp>
        <p:nvSpPr>
          <p:cNvPr id="33794" name="幻灯片图像占位符 1"/>
          <p:cNvSpPr>
            <a:spLocks noGrp="1" noRot="1" noChangeAspect="1" noTextEdit="1"/>
          </p:cNvSpPr>
          <p:nvPr>
            <p:ph type="sldImg"/>
          </p:nvPr>
        </p:nvSpPr>
        <p:spPr bwMode="auto">
          <a:noFill/>
          <a:ln>
            <a:solidFill>
              <a:srgbClr val="000000"/>
            </a:solidFill>
            <a:miter lim="800000"/>
            <a:headEnd/>
            <a:tailEnd/>
          </a:ln>
        </p:spPr>
      </p:sp>
      <p:sp>
        <p:nvSpPr>
          <p:cNvPr id="33795" name="备注占位符 2"/>
          <p:cNvSpPr>
            <a:spLocks noGrp="1"/>
          </p:cNvSpPr>
          <p:nvPr>
            <p:ph type="body" idx="1"/>
          </p:nvPr>
        </p:nvSpPr>
        <p:spPr bwMode="auto">
          <a:noFill/>
        </p:spPr>
        <p:txBody>
          <a:bodyPr wrap="square" lIns="89932" tIns="44966" rIns="89932" bIns="44966" numCol="1" anchor="t" anchorCtr="0" compatLnSpc="1">
            <a:prstTxWarp prst="textNoShape">
              <a:avLst/>
            </a:prstTxWarp>
          </a:bodyPr>
          <a:lstStyle/>
          <a:p>
            <a:pPr eaLnBrk="1" hangingPunct="1">
              <a:spcBef>
                <a:spcPct val="0"/>
              </a:spcBef>
            </a:pPr>
            <a:endParaRPr lang="en-US" dirty="0"/>
          </a:p>
        </p:txBody>
      </p:sp>
      <p:sp>
        <p:nvSpPr>
          <p:cNvPr id="33796"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lIns="89932" tIns="44966" rIns="89932" bIns="44966" anchor="b"/>
          <a:lstStyle/>
          <a:p>
            <a:pPr algn="r" defTabSz="898525"/>
            <a:fld id="{B5F6CCC5-25EC-4E6A-824A-7E2726FF0236}" type="slidenum">
              <a:rPr lang="en-US" sz="1200">
                <a:latin typeface="Calibri" pitchFamily="34" charset="0"/>
                <a:cs typeface="Arial" charset="0"/>
              </a:rPr>
              <a:pPr algn="r" defTabSz="898525"/>
              <a:t>8</a:t>
            </a:fld>
            <a:endParaRPr lang="en-US" sz="1200" dirty="0">
              <a:latin typeface="Calibri" pitchFamily="34" charset="0"/>
              <a:cs typeface="Arial" charset="0"/>
            </a:endParaRPr>
          </a:p>
        </p:txBody>
      </p:sp>
    </p:spTree>
    <p:extLst>
      <p:ext uri="{BB962C8B-B14F-4D97-AF65-F5344CB8AC3E}">
        <p14:creationId xmlns:p14="http://schemas.microsoft.com/office/powerpoint/2010/main" val="979837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Would choose middle 9+9 &lt; 49</a:t>
            </a:r>
          </a:p>
        </p:txBody>
      </p:sp>
      <p:sp>
        <p:nvSpPr>
          <p:cNvPr id="4" name="Slide Number Placeholder 3"/>
          <p:cNvSpPr>
            <a:spLocks noGrp="1"/>
          </p:cNvSpPr>
          <p:nvPr>
            <p:ph type="sldNum" sz="quarter" idx="10"/>
          </p:nvPr>
        </p:nvSpPr>
        <p:spPr/>
        <p:txBody>
          <a:bodyPr/>
          <a:lstStyle/>
          <a:p>
            <a:pPr>
              <a:defRPr/>
            </a:pPr>
            <a:fld id="{FA9750A1-25CA-2E46-B72E-69F270696DC5}" type="slidenum">
              <a:rPr lang="en-US" smtClean="0"/>
              <a:pPr>
                <a:defRPr/>
              </a:pPr>
              <a:t>11</a:t>
            </a:fld>
            <a:endParaRPr lang="en-US"/>
          </a:p>
        </p:txBody>
      </p:sp>
    </p:spTree>
    <p:extLst>
      <p:ext uri="{BB962C8B-B14F-4D97-AF65-F5344CB8AC3E}">
        <p14:creationId xmlns:p14="http://schemas.microsoft.com/office/powerpoint/2010/main" val="2411236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A9750A1-25CA-2E46-B72E-69F270696DC5}" type="slidenum">
              <a:rPr lang="en-US" smtClean="0"/>
              <a:pPr>
                <a:defRPr/>
              </a:pPr>
              <a:t>13</a:t>
            </a:fld>
            <a:endParaRPr lang="en-US"/>
          </a:p>
        </p:txBody>
      </p:sp>
    </p:spTree>
    <p:extLst>
      <p:ext uri="{BB962C8B-B14F-4D97-AF65-F5344CB8AC3E}">
        <p14:creationId xmlns:p14="http://schemas.microsoft.com/office/powerpoint/2010/main" val="350537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928494-E6BA-4A26-84EE-8420C225A916}" type="slidenum">
              <a:rPr lang="en-US" smtClean="0"/>
              <a:t>21</a:t>
            </a:fld>
            <a:endParaRPr lang="en-US"/>
          </a:p>
        </p:txBody>
      </p:sp>
    </p:spTree>
    <p:extLst>
      <p:ext uri="{BB962C8B-B14F-4D97-AF65-F5344CB8AC3E}">
        <p14:creationId xmlns:p14="http://schemas.microsoft.com/office/powerpoint/2010/main" val="101437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928494-E6BA-4A26-84EE-8420C225A916}" type="slidenum">
              <a:rPr lang="en-US" smtClean="0"/>
              <a:t>39</a:t>
            </a:fld>
            <a:endParaRPr lang="en-US"/>
          </a:p>
        </p:txBody>
      </p:sp>
    </p:spTree>
    <p:extLst>
      <p:ext uri="{BB962C8B-B14F-4D97-AF65-F5344CB8AC3E}">
        <p14:creationId xmlns:p14="http://schemas.microsoft.com/office/powerpoint/2010/main" val="668115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lienbildplatzhalter 1">
            <a:extLst>
              <a:ext uri="{FF2B5EF4-FFF2-40B4-BE49-F238E27FC236}">
                <a16:creationId xmlns:a16="http://schemas.microsoft.com/office/drawing/2014/main" id="{A3BDFDDC-6149-12FE-9C3C-2644F9B4A94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izenplatzhalter 2">
            <a:extLst>
              <a:ext uri="{FF2B5EF4-FFF2-40B4-BE49-F238E27FC236}">
                <a16:creationId xmlns:a16="http://schemas.microsoft.com/office/drawing/2014/main" id="{FF2BF449-B3B9-45EC-D0F7-245BB039A4E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de-DE" altLang="en-US"/>
          </a:p>
        </p:txBody>
      </p:sp>
      <p:sp>
        <p:nvSpPr>
          <p:cNvPr id="45060" name="Foliennummernplatzhalter 3">
            <a:extLst>
              <a:ext uri="{FF2B5EF4-FFF2-40B4-BE49-F238E27FC236}">
                <a16:creationId xmlns:a16="http://schemas.microsoft.com/office/drawing/2014/main" id="{048D801F-3260-2124-3F91-213091AEB5F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728D775-890F-4080-8869-ED022FFE5588}" type="slidenum">
              <a:rPr lang="de-DE" altLang="en-US"/>
              <a:pPr/>
              <a:t>51</a:t>
            </a:fld>
            <a:endParaRPr lang="de-DE"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444D9E0-DB05-410E-9495-1A6393F09ED7}" type="slidenum">
              <a:rPr lang="en-US" smtClean="0"/>
              <a:pPr>
                <a:defRPr/>
              </a:pPr>
              <a:t>54</a:t>
            </a:fld>
            <a:endParaRPr lang="en-US"/>
          </a:p>
        </p:txBody>
      </p:sp>
    </p:spTree>
    <p:extLst>
      <p:ext uri="{BB962C8B-B14F-4D97-AF65-F5344CB8AC3E}">
        <p14:creationId xmlns:p14="http://schemas.microsoft.com/office/powerpoint/2010/main" val="1275661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928494-E6BA-4A26-84EE-8420C225A916}" type="slidenum">
              <a:rPr lang="en-US" smtClean="0"/>
              <a:t>64</a:t>
            </a:fld>
            <a:endParaRPr lang="en-US"/>
          </a:p>
        </p:txBody>
      </p:sp>
    </p:spTree>
    <p:extLst>
      <p:ext uri="{BB962C8B-B14F-4D97-AF65-F5344CB8AC3E}">
        <p14:creationId xmlns:p14="http://schemas.microsoft.com/office/powerpoint/2010/main" val="3811381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21D3B-C6BC-FC06-22D8-609CBCD4DA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DCFC6C-3C9F-1C88-55EE-C07C1BBECE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F5DFB3-BC5F-0370-6752-61EBF4369C18}"/>
              </a:ext>
            </a:extLst>
          </p:cNvPr>
          <p:cNvSpPr>
            <a:spLocks noGrp="1"/>
          </p:cNvSpPr>
          <p:nvPr>
            <p:ph type="dt" sz="half" idx="10"/>
          </p:nvPr>
        </p:nvSpPr>
        <p:spPr/>
        <p:txBody>
          <a:bodyPr/>
          <a:lstStyle/>
          <a:p>
            <a:fld id="{91444C9E-67EC-4B19-A5DC-B342A3384925}" type="datetimeFigureOut">
              <a:rPr lang="en-US" smtClean="0"/>
              <a:t>9/16/2024</a:t>
            </a:fld>
            <a:endParaRPr lang="en-US"/>
          </a:p>
        </p:txBody>
      </p:sp>
      <p:sp>
        <p:nvSpPr>
          <p:cNvPr id="5" name="Footer Placeholder 4">
            <a:extLst>
              <a:ext uri="{FF2B5EF4-FFF2-40B4-BE49-F238E27FC236}">
                <a16:creationId xmlns:a16="http://schemas.microsoft.com/office/drawing/2014/main" id="{9D3E8004-55CE-244A-02AD-D9D44BA80B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A3C46B-B664-AE3D-D8E9-BDDC579302F9}"/>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3594988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E825-0DB0-D818-C1B3-9934C0BFF7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15ACAB-59D8-E46F-019D-3331382A97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F96C24-DDFA-D1C6-618C-8C1064484750}"/>
              </a:ext>
            </a:extLst>
          </p:cNvPr>
          <p:cNvSpPr>
            <a:spLocks noGrp="1"/>
          </p:cNvSpPr>
          <p:nvPr>
            <p:ph type="dt" sz="half" idx="10"/>
          </p:nvPr>
        </p:nvSpPr>
        <p:spPr/>
        <p:txBody>
          <a:bodyPr/>
          <a:lstStyle/>
          <a:p>
            <a:fld id="{91444C9E-67EC-4B19-A5DC-B342A3384925}" type="datetimeFigureOut">
              <a:rPr lang="en-US" smtClean="0"/>
              <a:t>9/16/2024</a:t>
            </a:fld>
            <a:endParaRPr lang="en-US"/>
          </a:p>
        </p:txBody>
      </p:sp>
      <p:sp>
        <p:nvSpPr>
          <p:cNvPr id="5" name="Footer Placeholder 4">
            <a:extLst>
              <a:ext uri="{FF2B5EF4-FFF2-40B4-BE49-F238E27FC236}">
                <a16:creationId xmlns:a16="http://schemas.microsoft.com/office/drawing/2014/main" id="{916858C8-3BC5-5D9B-9109-1F990766BC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375EFB-A31C-4F86-F68C-85E75070E75A}"/>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3878192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38572C-F152-CADA-EE4C-7CB28D7C63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6A3F3E-D6BF-99D9-AF2F-14DA4DFFE5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49CF2-860B-EA46-F992-899B620197E2}"/>
              </a:ext>
            </a:extLst>
          </p:cNvPr>
          <p:cNvSpPr>
            <a:spLocks noGrp="1"/>
          </p:cNvSpPr>
          <p:nvPr>
            <p:ph type="dt" sz="half" idx="10"/>
          </p:nvPr>
        </p:nvSpPr>
        <p:spPr/>
        <p:txBody>
          <a:bodyPr/>
          <a:lstStyle/>
          <a:p>
            <a:fld id="{91444C9E-67EC-4B19-A5DC-B342A3384925}" type="datetimeFigureOut">
              <a:rPr lang="en-US" smtClean="0"/>
              <a:t>9/16/2024</a:t>
            </a:fld>
            <a:endParaRPr lang="en-US"/>
          </a:p>
        </p:txBody>
      </p:sp>
      <p:sp>
        <p:nvSpPr>
          <p:cNvPr id="5" name="Footer Placeholder 4">
            <a:extLst>
              <a:ext uri="{FF2B5EF4-FFF2-40B4-BE49-F238E27FC236}">
                <a16:creationId xmlns:a16="http://schemas.microsoft.com/office/drawing/2014/main" id="{50E83ADB-5B01-CA36-70DC-5225E627A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31F1F1-91E8-1CD6-35C6-AB9BED538113}"/>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14970935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0" y="381000"/>
            <a:ext cx="11203517" cy="609600"/>
          </a:xfrm>
        </p:spPr>
        <p:txBody>
          <a:bodyPr/>
          <a:lstStyle/>
          <a:p>
            <a:r>
              <a:rPr lang="en-US"/>
              <a:t>Click to edit Master title style</a:t>
            </a:r>
          </a:p>
        </p:txBody>
      </p:sp>
      <p:sp>
        <p:nvSpPr>
          <p:cNvPr id="3" name="Text Placeholder 2"/>
          <p:cNvSpPr>
            <a:spLocks noGrp="1"/>
          </p:cNvSpPr>
          <p:nvPr>
            <p:ph type="body" sz="half" idx="1"/>
          </p:nvPr>
        </p:nvSpPr>
        <p:spPr>
          <a:xfrm>
            <a:off x="406400" y="1371600"/>
            <a:ext cx="55372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5372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p:cNvSpPr>
            <a:spLocks noGrp="1" noChangeArrowheads="1"/>
          </p:cNvSpPr>
          <p:nvPr>
            <p:ph type="sldNum" sz="quarter" idx="10"/>
          </p:nvPr>
        </p:nvSpPr>
        <p:spPr>
          <a:ln/>
        </p:spPr>
        <p:txBody>
          <a:bodyPr/>
          <a:lstStyle>
            <a:lvl1pPr>
              <a:defRPr/>
            </a:lvl1pPr>
          </a:lstStyle>
          <a:p>
            <a:fld id="{FA57933B-6869-284A-93F4-DFEDC4FE8330}" type="slidenum">
              <a:rPr lang="en-US"/>
              <a:pPr/>
              <a:t>‹#›</a:t>
            </a:fld>
            <a:endParaRPr lang="en-US"/>
          </a:p>
        </p:txBody>
      </p:sp>
    </p:spTree>
    <p:extLst>
      <p:ext uri="{BB962C8B-B14F-4D97-AF65-F5344CB8AC3E}">
        <p14:creationId xmlns:p14="http://schemas.microsoft.com/office/powerpoint/2010/main" val="2449583772"/>
      </p:ext>
    </p:extLst>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74" y="292513"/>
            <a:ext cx="10364451" cy="1122819"/>
          </a:xfrm>
        </p:spPr>
        <p:txBody>
          <a:bodyPr/>
          <a:lstStyle>
            <a:lvl1pPr>
              <a:defRPr cap="none"/>
            </a:lvl1pPr>
          </a:lstStyle>
          <a:p>
            <a:r>
              <a:rPr lang="en-US"/>
              <a:t>Click to edit Master title style</a:t>
            </a:r>
            <a:endParaRPr lang="en-US" dirty="0"/>
          </a:p>
        </p:txBody>
      </p:sp>
      <p:sp>
        <p:nvSpPr>
          <p:cNvPr id="12" name="Content Placeholder 2"/>
          <p:cNvSpPr>
            <a:spLocks noGrp="1"/>
          </p:cNvSpPr>
          <p:nvPr>
            <p:ph sz="quarter" idx="13"/>
          </p:nvPr>
        </p:nvSpPr>
        <p:spPr>
          <a:xfrm>
            <a:off x="913774" y="1566408"/>
            <a:ext cx="10363826" cy="4224792"/>
          </a:xfrm>
        </p:spPr>
        <p:txBody>
          <a:bodyPr/>
          <a:lstStyle>
            <a:lvl1pPr marL="228600" indent="-228600">
              <a:buFont typeface="Wingdings" panose="05000000000000000000" pitchFamily="2" charset="2"/>
              <a:buChar char="§"/>
              <a:defRPr sz="2800" cap="none" baseline="0">
                <a:latin typeface="Calibri" panose="020F0502020204030204" pitchFamily="34" charset="0"/>
                <a:cs typeface="Calibri" panose="020F0502020204030204" pitchFamily="34" charset="0"/>
              </a:defRPr>
            </a:lvl1pPr>
            <a:lvl2pPr marL="685800" indent="-228600">
              <a:buFont typeface="Courier New" panose="02070309020205020404" pitchFamily="49" charset="0"/>
              <a:buChar char="o"/>
              <a:defRPr sz="2400" cap="none">
                <a:latin typeface="Calibri" panose="020F0502020204030204" pitchFamily="34" charset="0"/>
                <a:cs typeface="Calibri" panose="020F0502020204030204" pitchFamily="34" charset="0"/>
              </a:defRPr>
            </a:lvl2pPr>
            <a:lvl3pPr marL="1143000" indent="-228600">
              <a:buFont typeface="Wingdings" panose="05000000000000000000" pitchFamily="2" charset="2"/>
              <a:buChar char="v"/>
              <a:defRPr sz="2000" cap="none">
                <a:latin typeface="Calibri" panose="020F0502020204030204" pitchFamily="34" charset="0"/>
                <a:cs typeface="Calibri" panose="020F0502020204030204" pitchFamily="34" charset="0"/>
              </a:defRPr>
            </a:lvl3pPr>
            <a:lvl4pPr marL="1600200" indent="-228600">
              <a:buFont typeface="Wingdings" panose="05000000000000000000" pitchFamily="2" charset="2"/>
              <a:buChar char="q"/>
              <a:defRPr sz="2000" cap="none">
                <a:latin typeface="Calibri" panose="020F0502020204030204" pitchFamily="34" charset="0"/>
                <a:cs typeface="Calibri" panose="020F0502020204030204" pitchFamily="34" charset="0"/>
              </a:defRPr>
            </a:lvl4pPr>
            <a:lvl5pPr>
              <a:defRPr sz="1800">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62644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eer">
    <p:spTree>
      <p:nvGrpSpPr>
        <p:cNvPr id="1" name=""/>
        <p:cNvGrpSpPr/>
        <p:nvPr/>
      </p:nvGrpSpPr>
      <p:grpSpPr>
        <a:xfrm>
          <a:off x="0" y="0"/>
          <a:ext cx="0" cy="0"/>
          <a:chOff x="0" y="0"/>
          <a:chExt cx="0" cy="0"/>
        </a:xfrm>
      </p:grpSpPr>
      <p:sp>
        <p:nvSpPr>
          <p:cNvPr id="3" name="Titel 1"/>
          <p:cNvSpPr>
            <a:spLocks noGrp="1"/>
          </p:cNvSpPr>
          <p:nvPr>
            <p:ph type="title"/>
          </p:nvPr>
        </p:nvSpPr>
        <p:spPr>
          <a:xfrm>
            <a:off x="761964" y="914400"/>
            <a:ext cx="10752704" cy="609600"/>
          </a:xfrm>
        </p:spPr>
        <p:txBody>
          <a:bodyPr/>
          <a:lstStyle>
            <a:lvl1pPr>
              <a:defRPr b="1">
                <a:latin typeface="Arial" panose="020B0604020202020204" pitchFamily="34" charset="0"/>
                <a:cs typeface="Arial" panose="020B0604020202020204" pitchFamily="34" charset="0"/>
              </a:defRPr>
            </a:lvl1pPr>
          </a:lstStyle>
          <a:p>
            <a:r>
              <a:rPr lang="de-DE" dirty="0"/>
              <a:t>Titelmasterformat durch Klicken bearbeiten</a:t>
            </a:r>
          </a:p>
        </p:txBody>
      </p:sp>
    </p:spTree>
    <p:extLst>
      <p:ext uri="{BB962C8B-B14F-4D97-AF65-F5344CB8AC3E}">
        <p14:creationId xmlns:p14="http://schemas.microsoft.com/office/powerpoint/2010/main" val="42404383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9" name="Title 1"/>
          <p:cNvSpPr>
            <a:spLocks noGrp="1"/>
          </p:cNvSpPr>
          <p:nvPr>
            <p:ph type="title"/>
          </p:nvPr>
        </p:nvSpPr>
        <p:spPr>
          <a:xfrm>
            <a:off x="413536" y="20647"/>
            <a:ext cx="10972800" cy="924807"/>
          </a:xfrm>
          <a:prstGeom prst="rect">
            <a:avLst/>
          </a:prstGeom>
        </p:spPr>
        <p:txBody>
          <a:bodyPr>
            <a:normAutofit/>
          </a:bodyPr>
          <a:lstStyle>
            <a:lvl1pPr>
              <a:defRPr sz="4800"/>
            </a:lvl1pPr>
          </a:lstStyle>
          <a:p>
            <a:r>
              <a:rPr lang="en-US" dirty="0"/>
              <a:t>Click to edit Master title style</a:t>
            </a:r>
          </a:p>
        </p:txBody>
      </p:sp>
      <p:sp>
        <p:nvSpPr>
          <p:cNvPr id="20" name="Content Placeholder 2"/>
          <p:cNvSpPr>
            <a:spLocks noGrp="1"/>
          </p:cNvSpPr>
          <p:nvPr>
            <p:ph idx="1"/>
          </p:nvPr>
        </p:nvSpPr>
        <p:spPr>
          <a:xfrm>
            <a:off x="573952" y="1203159"/>
            <a:ext cx="10972800" cy="4921064"/>
          </a:xfrm>
        </p:spPr>
        <p:txBody>
          <a:bodyPr>
            <a:normAutofit/>
          </a:bodyPr>
          <a:lstStyle>
            <a:lvl1pPr>
              <a:defRPr sz="3200"/>
            </a:lvl1pPr>
            <a:lvl2pPr>
              <a:defRPr sz="2667">
                <a:solidFill>
                  <a:schemeClr val="accent3"/>
                </a:solidFill>
              </a:defRPr>
            </a:lvl2pPr>
            <a:lvl3pPr>
              <a:defRPr sz="2400"/>
            </a:lvl3pPr>
            <a:lvl4pPr>
              <a:defRPr sz="2133">
                <a:solidFill>
                  <a:schemeClr val="accent3"/>
                </a:solidFill>
              </a:defRPr>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603550D6-6CE5-9FD3-22DE-C4C396E89748}"/>
              </a:ext>
            </a:extLst>
          </p:cNvPr>
          <p:cNvSpPr>
            <a:spLocks noGrp="1"/>
          </p:cNvSpPr>
          <p:nvPr>
            <p:ph type="sldNum" sz="quarter" idx="10"/>
          </p:nvPr>
        </p:nvSpPr>
        <p:spPr>
          <a:xfrm>
            <a:off x="8737600" y="6265863"/>
            <a:ext cx="2844800" cy="365125"/>
          </a:xfrm>
          <a:prstGeom prst="rect">
            <a:avLst/>
          </a:prstGeom>
        </p:spPr>
        <p:txBody>
          <a:bodyPr/>
          <a:lstStyle>
            <a:lvl1pPr>
              <a:defRPr smtClean="0">
                <a:solidFill>
                  <a:schemeClr val="accent5"/>
                </a:solidFill>
              </a:defRPr>
            </a:lvl1pPr>
          </a:lstStyle>
          <a:p>
            <a:pPr>
              <a:defRPr/>
            </a:pPr>
            <a:fld id="{74038169-5F6A-44B1-8C7B-DD1B91C14701}" type="slidenum">
              <a:rPr lang="en-US"/>
              <a:pPr>
                <a:defRPr/>
              </a:pPr>
              <a:t>‹#›</a:t>
            </a:fld>
            <a:endParaRPr lang="en-US" dirty="0"/>
          </a:p>
        </p:txBody>
      </p:sp>
    </p:spTree>
    <p:extLst>
      <p:ext uri="{BB962C8B-B14F-4D97-AF65-F5344CB8AC3E}">
        <p14:creationId xmlns:p14="http://schemas.microsoft.com/office/powerpoint/2010/main" val="3991313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F58B6-08FC-9E8B-3799-2224C29C18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036A05-F4E0-3A0E-3A7E-3FA3E89730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1186F-D24B-F49E-06AD-832C16E2086E}"/>
              </a:ext>
            </a:extLst>
          </p:cNvPr>
          <p:cNvSpPr>
            <a:spLocks noGrp="1"/>
          </p:cNvSpPr>
          <p:nvPr>
            <p:ph type="dt" sz="half" idx="10"/>
          </p:nvPr>
        </p:nvSpPr>
        <p:spPr/>
        <p:txBody>
          <a:bodyPr/>
          <a:lstStyle/>
          <a:p>
            <a:fld id="{91444C9E-67EC-4B19-A5DC-B342A3384925}" type="datetimeFigureOut">
              <a:rPr lang="en-US" smtClean="0"/>
              <a:t>9/16/2024</a:t>
            </a:fld>
            <a:endParaRPr lang="en-US"/>
          </a:p>
        </p:txBody>
      </p:sp>
      <p:sp>
        <p:nvSpPr>
          <p:cNvPr id="5" name="Footer Placeholder 4">
            <a:extLst>
              <a:ext uri="{FF2B5EF4-FFF2-40B4-BE49-F238E27FC236}">
                <a16:creationId xmlns:a16="http://schemas.microsoft.com/office/drawing/2014/main" id="{1783C40B-85FB-195C-43D7-A2DB13598A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BE8AF-A8DF-6847-EE51-957FCCFF5E02}"/>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4165537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87005-76EF-8037-D06C-05E2E1AADC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E81416-18FD-0336-B08B-FACDB0D245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AAFB1D-7160-1DBD-F901-50DA3163AD4F}"/>
              </a:ext>
            </a:extLst>
          </p:cNvPr>
          <p:cNvSpPr>
            <a:spLocks noGrp="1"/>
          </p:cNvSpPr>
          <p:nvPr>
            <p:ph type="dt" sz="half" idx="10"/>
          </p:nvPr>
        </p:nvSpPr>
        <p:spPr/>
        <p:txBody>
          <a:bodyPr/>
          <a:lstStyle/>
          <a:p>
            <a:fld id="{91444C9E-67EC-4B19-A5DC-B342A3384925}" type="datetimeFigureOut">
              <a:rPr lang="en-US" smtClean="0"/>
              <a:t>9/16/2024</a:t>
            </a:fld>
            <a:endParaRPr lang="en-US"/>
          </a:p>
        </p:txBody>
      </p:sp>
      <p:sp>
        <p:nvSpPr>
          <p:cNvPr id="5" name="Footer Placeholder 4">
            <a:extLst>
              <a:ext uri="{FF2B5EF4-FFF2-40B4-BE49-F238E27FC236}">
                <a16:creationId xmlns:a16="http://schemas.microsoft.com/office/drawing/2014/main" id="{506D82A6-24AD-EBE3-8B6F-900D74309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2579E2-BE4A-53B2-5B9E-3AA0F3030D79}"/>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3336918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AD782-06FC-3D2C-F3E6-DAD479D5D2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2EC89E-0AE0-4086-FA0B-306580AC8A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D9F7C5-C1A5-8E62-19DF-501FAAB08C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BFB5A8-E160-3FB7-B348-36FD5305F876}"/>
              </a:ext>
            </a:extLst>
          </p:cNvPr>
          <p:cNvSpPr>
            <a:spLocks noGrp="1"/>
          </p:cNvSpPr>
          <p:nvPr>
            <p:ph type="dt" sz="half" idx="10"/>
          </p:nvPr>
        </p:nvSpPr>
        <p:spPr/>
        <p:txBody>
          <a:bodyPr/>
          <a:lstStyle/>
          <a:p>
            <a:fld id="{91444C9E-67EC-4B19-A5DC-B342A3384925}" type="datetimeFigureOut">
              <a:rPr lang="en-US" smtClean="0"/>
              <a:t>9/16/2024</a:t>
            </a:fld>
            <a:endParaRPr lang="en-US"/>
          </a:p>
        </p:txBody>
      </p:sp>
      <p:sp>
        <p:nvSpPr>
          <p:cNvPr id="6" name="Footer Placeholder 5">
            <a:extLst>
              <a:ext uri="{FF2B5EF4-FFF2-40B4-BE49-F238E27FC236}">
                <a16:creationId xmlns:a16="http://schemas.microsoft.com/office/drawing/2014/main" id="{50A0A082-6563-541A-EF9D-00307129F3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990DEF-9181-BF3B-ED20-B3A5C090176D}"/>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2166402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4339C-319F-0371-36B1-548CA5C149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A51DE3-1DED-E94C-3C63-8C83F9E27E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7CFA07-3138-4280-073D-3D2A4631EF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C03DC2-C102-E6EA-3F78-54DFCDED52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AB7BAF-0E24-876B-5D71-5492D0A115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4C2687-B5AC-861C-AA7C-FE8336CC5505}"/>
              </a:ext>
            </a:extLst>
          </p:cNvPr>
          <p:cNvSpPr>
            <a:spLocks noGrp="1"/>
          </p:cNvSpPr>
          <p:nvPr>
            <p:ph type="dt" sz="half" idx="10"/>
          </p:nvPr>
        </p:nvSpPr>
        <p:spPr/>
        <p:txBody>
          <a:bodyPr/>
          <a:lstStyle/>
          <a:p>
            <a:fld id="{91444C9E-67EC-4B19-A5DC-B342A3384925}" type="datetimeFigureOut">
              <a:rPr lang="en-US" smtClean="0"/>
              <a:t>9/16/2024</a:t>
            </a:fld>
            <a:endParaRPr lang="en-US"/>
          </a:p>
        </p:txBody>
      </p:sp>
      <p:sp>
        <p:nvSpPr>
          <p:cNvPr id="8" name="Footer Placeholder 7">
            <a:extLst>
              <a:ext uri="{FF2B5EF4-FFF2-40B4-BE49-F238E27FC236}">
                <a16:creationId xmlns:a16="http://schemas.microsoft.com/office/drawing/2014/main" id="{82F05E1D-822F-FE01-95BF-C54A4561F1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859D88-F094-A075-C5FA-85C76C6E9E46}"/>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3137856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3F66E-2951-4904-B2FF-EE5004218B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4030F7-2231-9BB0-7DD0-80B769528DEB}"/>
              </a:ext>
            </a:extLst>
          </p:cNvPr>
          <p:cNvSpPr>
            <a:spLocks noGrp="1"/>
          </p:cNvSpPr>
          <p:nvPr>
            <p:ph type="dt" sz="half" idx="10"/>
          </p:nvPr>
        </p:nvSpPr>
        <p:spPr/>
        <p:txBody>
          <a:bodyPr/>
          <a:lstStyle/>
          <a:p>
            <a:fld id="{91444C9E-67EC-4B19-A5DC-B342A3384925}" type="datetimeFigureOut">
              <a:rPr lang="en-US" smtClean="0"/>
              <a:t>9/16/2024</a:t>
            </a:fld>
            <a:endParaRPr lang="en-US"/>
          </a:p>
        </p:txBody>
      </p:sp>
      <p:sp>
        <p:nvSpPr>
          <p:cNvPr id="4" name="Footer Placeholder 3">
            <a:extLst>
              <a:ext uri="{FF2B5EF4-FFF2-40B4-BE49-F238E27FC236}">
                <a16:creationId xmlns:a16="http://schemas.microsoft.com/office/drawing/2014/main" id="{A62CFCC7-E9D7-389D-A9F2-BF3702F2B8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082226-E293-779D-A39C-D363A2CF1B7D}"/>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2554261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D2DFD-99BA-0C5E-9DD0-1A9E4CC80227}"/>
              </a:ext>
            </a:extLst>
          </p:cNvPr>
          <p:cNvSpPr>
            <a:spLocks noGrp="1"/>
          </p:cNvSpPr>
          <p:nvPr>
            <p:ph type="dt" sz="half" idx="10"/>
          </p:nvPr>
        </p:nvSpPr>
        <p:spPr/>
        <p:txBody>
          <a:bodyPr/>
          <a:lstStyle/>
          <a:p>
            <a:fld id="{91444C9E-67EC-4B19-A5DC-B342A3384925}" type="datetimeFigureOut">
              <a:rPr lang="en-US" smtClean="0"/>
              <a:t>9/16/2024</a:t>
            </a:fld>
            <a:endParaRPr lang="en-US"/>
          </a:p>
        </p:txBody>
      </p:sp>
      <p:sp>
        <p:nvSpPr>
          <p:cNvPr id="3" name="Footer Placeholder 2">
            <a:extLst>
              <a:ext uri="{FF2B5EF4-FFF2-40B4-BE49-F238E27FC236}">
                <a16:creationId xmlns:a16="http://schemas.microsoft.com/office/drawing/2014/main" id="{1E894E2F-5617-DBA6-D862-4E1ACE5A81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E29932-CA1C-53DD-C61B-956FEE299DBD}"/>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4245481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4DCCC-3791-2995-F49F-86147A7A65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0F0EC9-DA08-E62C-B2A5-14C20831E5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6B52FE-61CF-5C17-CA63-C645030947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6C4DD9-215B-8E68-F324-836E51AD614A}"/>
              </a:ext>
            </a:extLst>
          </p:cNvPr>
          <p:cNvSpPr>
            <a:spLocks noGrp="1"/>
          </p:cNvSpPr>
          <p:nvPr>
            <p:ph type="dt" sz="half" idx="10"/>
          </p:nvPr>
        </p:nvSpPr>
        <p:spPr/>
        <p:txBody>
          <a:bodyPr/>
          <a:lstStyle/>
          <a:p>
            <a:fld id="{91444C9E-67EC-4B19-A5DC-B342A3384925}" type="datetimeFigureOut">
              <a:rPr lang="en-US" smtClean="0"/>
              <a:t>9/16/2024</a:t>
            </a:fld>
            <a:endParaRPr lang="en-US"/>
          </a:p>
        </p:txBody>
      </p:sp>
      <p:sp>
        <p:nvSpPr>
          <p:cNvPr id="6" name="Footer Placeholder 5">
            <a:extLst>
              <a:ext uri="{FF2B5EF4-FFF2-40B4-BE49-F238E27FC236}">
                <a16:creationId xmlns:a16="http://schemas.microsoft.com/office/drawing/2014/main" id="{3E9185BE-F1EB-5AA0-2A29-5A35D7869B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5F6AFB-27BF-8869-D927-DCF47347495B}"/>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2965135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283B-B205-E099-D5AC-F22BC7D5BB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B78F1F-66E7-8A9A-6D8A-0A31EADC09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6AE7DE-C471-B370-09EE-22185FBE17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59CDE1-D55C-6C28-4C9E-3F50CF6F90F7}"/>
              </a:ext>
            </a:extLst>
          </p:cNvPr>
          <p:cNvSpPr>
            <a:spLocks noGrp="1"/>
          </p:cNvSpPr>
          <p:nvPr>
            <p:ph type="dt" sz="half" idx="10"/>
          </p:nvPr>
        </p:nvSpPr>
        <p:spPr/>
        <p:txBody>
          <a:bodyPr/>
          <a:lstStyle/>
          <a:p>
            <a:fld id="{91444C9E-67EC-4B19-A5DC-B342A3384925}" type="datetimeFigureOut">
              <a:rPr lang="en-US" smtClean="0"/>
              <a:t>9/16/2024</a:t>
            </a:fld>
            <a:endParaRPr lang="en-US"/>
          </a:p>
        </p:txBody>
      </p:sp>
      <p:sp>
        <p:nvSpPr>
          <p:cNvPr id="6" name="Footer Placeholder 5">
            <a:extLst>
              <a:ext uri="{FF2B5EF4-FFF2-40B4-BE49-F238E27FC236}">
                <a16:creationId xmlns:a16="http://schemas.microsoft.com/office/drawing/2014/main" id="{0DFE45DD-E3BA-4377-3304-43B1EEE262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B4124B-4680-CA32-4828-4406B0C5EDD6}"/>
              </a:ext>
            </a:extLst>
          </p:cNvPr>
          <p:cNvSpPr>
            <a:spLocks noGrp="1"/>
          </p:cNvSpPr>
          <p:nvPr>
            <p:ph type="sldNum" sz="quarter" idx="12"/>
          </p:nvPr>
        </p:nvSpPr>
        <p:spPr/>
        <p:txBody>
          <a:bodyPr/>
          <a:lstStyle/>
          <a:p>
            <a:fld id="{358CDE88-DB29-45BA-A779-09A2D3C05C64}" type="slidenum">
              <a:rPr lang="en-US" smtClean="0"/>
              <a:t>‹#›</a:t>
            </a:fld>
            <a:endParaRPr lang="en-US"/>
          </a:p>
        </p:txBody>
      </p:sp>
    </p:spTree>
    <p:extLst>
      <p:ext uri="{BB962C8B-B14F-4D97-AF65-F5344CB8AC3E}">
        <p14:creationId xmlns:p14="http://schemas.microsoft.com/office/powerpoint/2010/main" val="2449576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133F6C-B596-A23C-B42F-FBB08EB573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BA5526-5D65-2572-31FF-EC7F4A91E6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88BB84-4C4C-A700-F513-C254E52DE8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444C9E-67EC-4B19-A5DC-B342A3384925}" type="datetimeFigureOut">
              <a:rPr lang="en-US" smtClean="0"/>
              <a:t>9/16/2024</a:t>
            </a:fld>
            <a:endParaRPr lang="en-US"/>
          </a:p>
        </p:txBody>
      </p:sp>
      <p:sp>
        <p:nvSpPr>
          <p:cNvPr id="5" name="Footer Placeholder 4">
            <a:extLst>
              <a:ext uri="{FF2B5EF4-FFF2-40B4-BE49-F238E27FC236}">
                <a16:creationId xmlns:a16="http://schemas.microsoft.com/office/drawing/2014/main" id="{AD2D2DC2-F17D-C574-A5E4-E877F7FD65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A7522BE-90D2-DA1F-6FD8-7DE6C537E6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CDE88-DB29-45BA-A779-09A2D3C05C64}" type="slidenum">
              <a:rPr lang="en-US" smtClean="0"/>
              <a:t>‹#›</a:t>
            </a:fld>
            <a:endParaRPr lang="en-US"/>
          </a:p>
        </p:txBody>
      </p:sp>
    </p:spTree>
    <p:extLst>
      <p:ext uri="{BB962C8B-B14F-4D97-AF65-F5344CB8AC3E}">
        <p14:creationId xmlns:p14="http://schemas.microsoft.com/office/powerpoint/2010/main" val="1207967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wmf"/><Relationship Id="rId7" Type="http://schemas.openxmlformats.org/officeDocument/2006/relationships/image" Target="../media/image17.w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16.wmf"/><Relationship Id="rId4" Type="http://schemas.openxmlformats.org/officeDocument/2006/relationships/oleObject" Target="../embeddings/oleObject10.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12.bin"/><Relationship Id="rId1" Type="http://schemas.openxmlformats.org/officeDocument/2006/relationships/slideLayout" Target="../slideLayouts/slideLayout2.xml"/><Relationship Id="rId5" Type="http://schemas.openxmlformats.org/officeDocument/2006/relationships/image" Target="../media/image19.wmf"/><Relationship Id="rId4" Type="http://schemas.openxmlformats.org/officeDocument/2006/relationships/oleObject" Target="../embeddings/oleObject13.bin"/></Relationships>
</file>

<file path=ppt/slides/_rels/slide18.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14.bin"/><Relationship Id="rId1" Type="http://schemas.openxmlformats.org/officeDocument/2006/relationships/slideLayout" Target="../slideLayouts/slideLayout2.xml"/><Relationship Id="rId5" Type="http://schemas.openxmlformats.org/officeDocument/2006/relationships/image" Target="../media/image18.wmf"/><Relationship Id="rId4" Type="http://schemas.openxmlformats.org/officeDocument/2006/relationships/oleObject" Target="../embeddings/oleObject15.bin"/></Relationships>
</file>

<file path=ppt/slides/_rels/slide19.xml.rels><?xml version="1.0" encoding="UTF-8" standalone="yes"?>
<Relationships xmlns="http://schemas.openxmlformats.org/package/2006/relationships"><Relationship Id="rId3" Type="http://schemas.openxmlformats.org/officeDocument/2006/relationships/image" Target="../media/image20.wmf"/><Relationship Id="rId7" Type="http://schemas.openxmlformats.org/officeDocument/2006/relationships/image" Target="../media/image23.png"/><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1.wmf"/><Relationship Id="rId4" Type="http://schemas.openxmlformats.org/officeDocument/2006/relationships/oleObject" Target="../embeddings/oleObject17.bin"/></Relationships>
</file>

<file path=ppt/slides/_rels/slide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oleObject" Target="../embeddings/oleObject18.bin"/><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wmf"/></Relationships>
</file>

<file path=ppt/slides/_rels/slide22.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wmf"/><Relationship Id="rId4" Type="http://schemas.openxmlformats.org/officeDocument/2006/relationships/oleObject" Target="../embeddings/oleObject20.bin"/></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wmf"/><Relationship Id="rId7" Type="http://schemas.openxmlformats.org/officeDocument/2006/relationships/image" Target="../media/image40.wmf"/><Relationship Id="rId2" Type="http://schemas.openxmlformats.org/officeDocument/2006/relationships/oleObject" Target="../embeddings/oleObject21.bin"/><Relationship Id="rId1" Type="http://schemas.openxmlformats.org/officeDocument/2006/relationships/slideLayout" Target="../slideLayouts/slideLayout2.xml"/><Relationship Id="rId6" Type="http://schemas.openxmlformats.org/officeDocument/2006/relationships/oleObject" Target="../embeddings/oleObject23.bin"/><Relationship Id="rId5" Type="http://schemas.openxmlformats.org/officeDocument/2006/relationships/image" Target="../media/image39.wmf"/><Relationship Id="rId4" Type="http://schemas.openxmlformats.org/officeDocument/2006/relationships/oleObject" Target="../embeddings/oleObject22.bin"/></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24.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oleObject" Target="../embeddings/oleObject3.bin"/><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27.bin"/><Relationship Id="rId13" Type="http://schemas.openxmlformats.org/officeDocument/2006/relationships/image" Target="../media/image211.png"/><Relationship Id="rId3" Type="http://schemas.openxmlformats.org/officeDocument/2006/relationships/image" Target="../media/image63.png"/><Relationship Id="rId7" Type="http://schemas.openxmlformats.org/officeDocument/2006/relationships/image" Target="../media/image65.wmf"/><Relationship Id="rId12" Type="http://schemas.openxmlformats.org/officeDocument/2006/relationships/image" Target="../media/image200.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oleObject" Target="../embeddings/oleObject26.bin"/><Relationship Id="rId11" Type="http://schemas.openxmlformats.org/officeDocument/2006/relationships/image" Target="../media/image19.png"/><Relationship Id="rId5" Type="http://schemas.openxmlformats.org/officeDocument/2006/relationships/image" Target="../media/image64.wmf"/><Relationship Id="rId10" Type="http://schemas.openxmlformats.org/officeDocument/2006/relationships/image" Target="../media/image180.png"/><Relationship Id="rId4" Type="http://schemas.openxmlformats.org/officeDocument/2006/relationships/oleObject" Target="../embeddings/oleObject25.bin"/><Relationship Id="rId9" Type="http://schemas.openxmlformats.org/officeDocument/2006/relationships/image" Target="../media/image66.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221.png"/><Relationship Id="rId7" Type="http://schemas.openxmlformats.org/officeDocument/2006/relationships/image" Target="../media/image68.png"/><Relationship Id="rId2" Type="http://schemas.openxmlformats.org/officeDocument/2006/relationships/image" Target="../media/image67.gif"/><Relationship Id="rId1" Type="http://schemas.openxmlformats.org/officeDocument/2006/relationships/slideLayout" Target="../slideLayouts/slideLayout15.xml"/><Relationship Id="rId6" Type="http://schemas.openxmlformats.org/officeDocument/2006/relationships/image" Target="../media/image271.png"/><Relationship Id="rId5" Type="http://schemas.openxmlformats.org/officeDocument/2006/relationships/image" Target="../media/image280.png"/><Relationship Id="rId4" Type="http://schemas.openxmlformats.org/officeDocument/2006/relationships/image" Target="../media/image261.png"/></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5.xml"/><Relationship Id="rId4" Type="http://schemas.openxmlformats.org/officeDocument/2006/relationships/image" Target="../media/image2700.png"/></Relationships>
</file>

<file path=ppt/slides/_rels/slide58.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340.png"/><Relationship Id="rId2" Type="http://schemas.openxmlformats.org/officeDocument/2006/relationships/image" Target="../media/image680.png"/><Relationship Id="rId1" Type="http://schemas.openxmlformats.org/officeDocument/2006/relationships/slideLayout" Target="../slideLayouts/slideLayout13.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000.png"/></Relationships>
</file>

<file path=ppt/slides/_rels/slide59.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71.png"/><Relationship Id="rId1" Type="http://schemas.openxmlformats.org/officeDocument/2006/relationships/slideLayout" Target="../slideLayouts/slideLayout15.xml"/><Relationship Id="rId5" Type="http://schemas.openxmlformats.org/officeDocument/2006/relationships/image" Target="../media/image380.png"/><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oleObject" Target="../embeddings/oleObject3.bin"/><Relationship Id="rId1" Type="http://schemas.openxmlformats.org/officeDocument/2006/relationships/slideLayout" Target="../slideLayouts/slideLayout12.xml"/><Relationship Id="rId5" Type="http://schemas.openxmlformats.org/officeDocument/2006/relationships/image" Target="../media/image6.wmf"/><Relationship Id="rId4" Type="http://schemas.openxmlformats.org/officeDocument/2006/relationships/oleObject" Target="../embeddings/oleObject4.bin"/></Relationships>
</file>

<file path=ppt/slides/_rels/slide60.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700.png"/><Relationship Id="rId1" Type="http://schemas.openxmlformats.org/officeDocument/2006/relationships/slideLayout" Target="../slideLayouts/slideLayout15.xml"/><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720.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73.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530.png"/><Relationship Id="rId7" Type="http://schemas.openxmlformats.org/officeDocument/2006/relationships/image" Target="../media/image430.png"/><Relationship Id="rId2" Type="http://schemas.openxmlformats.org/officeDocument/2006/relationships/image" Target="../media/image520.png"/><Relationship Id="rId1" Type="http://schemas.openxmlformats.org/officeDocument/2006/relationships/slideLayout" Target="../slideLayouts/slideLayout15.xml"/><Relationship Id="rId6" Type="http://schemas.openxmlformats.org/officeDocument/2006/relationships/image" Target="../media/image420.png"/><Relationship Id="rId5" Type="http://schemas.openxmlformats.org/officeDocument/2006/relationships/image" Target="../media/image550.png"/><Relationship Id="rId4" Type="http://schemas.openxmlformats.org/officeDocument/2006/relationships/image" Target="../media/image540.png"/></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12.png"/><Relationship Id="rId4" Type="http://schemas.openxmlformats.org/officeDocument/2006/relationships/image" Target="../media/image11.wmf"/></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2.emf"/><Relationship Id="rId7" Type="http://schemas.openxmlformats.org/officeDocument/2006/relationships/image" Target="../media/image6.wmf"/><Relationship Id="rId2" Type="http://schemas.openxmlformats.org/officeDocument/2006/relationships/oleObject" Target="../embeddings/oleObject6.bin"/><Relationship Id="rId1" Type="http://schemas.openxmlformats.org/officeDocument/2006/relationships/slideLayout" Target="../slideLayouts/slideLayout12.xml"/><Relationship Id="rId6" Type="http://schemas.openxmlformats.org/officeDocument/2006/relationships/oleObject" Target="../embeddings/oleObject4.bin"/><Relationship Id="rId5" Type="http://schemas.openxmlformats.org/officeDocument/2006/relationships/image" Target="../media/image13.wmf"/><Relationship Id="rId4" Type="http://schemas.openxmlformats.org/officeDocument/2006/relationships/oleObject" Target="../embeddings/oleObject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36839-1615-D6B1-2E57-0ADDB3A93C71}"/>
              </a:ext>
            </a:extLst>
          </p:cNvPr>
          <p:cNvSpPr>
            <a:spLocks noGrp="1"/>
          </p:cNvSpPr>
          <p:nvPr>
            <p:ph type="ctrTitle"/>
          </p:nvPr>
        </p:nvSpPr>
        <p:spPr>
          <a:xfrm>
            <a:off x="1552575" y="1393825"/>
            <a:ext cx="9144000" cy="2387600"/>
          </a:xfrm>
        </p:spPr>
        <p:txBody>
          <a:bodyPr>
            <a:normAutofit fontScale="90000"/>
          </a:bodyPr>
          <a:lstStyle/>
          <a:p>
            <a:r>
              <a:rPr lang="en-US" dirty="0">
                <a:solidFill>
                  <a:schemeClr val="accent1">
                    <a:lumMod val="50000"/>
                  </a:schemeClr>
                </a:solidFill>
              </a:rPr>
              <a:t>Advanced Techniques with </a:t>
            </a:r>
            <a:br>
              <a:rPr lang="en-US" dirty="0">
                <a:solidFill>
                  <a:schemeClr val="accent1">
                    <a:lumMod val="50000"/>
                  </a:schemeClr>
                </a:solidFill>
              </a:rPr>
            </a:br>
            <a:r>
              <a:rPr lang="en-US" dirty="0">
                <a:solidFill>
                  <a:schemeClr val="accent1">
                    <a:lumMod val="50000"/>
                  </a:schemeClr>
                </a:solidFill>
              </a:rPr>
              <a:t>Large Language Models</a:t>
            </a:r>
            <a:br>
              <a:rPr lang="en-US" dirty="0">
                <a:solidFill>
                  <a:schemeClr val="accent1">
                    <a:lumMod val="75000"/>
                  </a:schemeClr>
                </a:solidFill>
              </a:rPr>
            </a:br>
            <a:r>
              <a:rPr lang="en-US" dirty="0">
                <a:solidFill>
                  <a:schemeClr val="accent1">
                    <a:lumMod val="75000"/>
                  </a:schemeClr>
                </a:solidFill>
              </a:rPr>
              <a:t> </a:t>
            </a:r>
            <a:br>
              <a:rPr lang="en-US" dirty="0">
                <a:solidFill>
                  <a:schemeClr val="accent1">
                    <a:lumMod val="75000"/>
                  </a:schemeClr>
                </a:solidFill>
              </a:rPr>
            </a:br>
            <a:r>
              <a:rPr lang="en-US" sz="5300" dirty="0"/>
              <a:t>Lecture 2</a:t>
            </a:r>
            <a:endParaRPr lang="en-US" dirty="0"/>
          </a:p>
        </p:txBody>
      </p:sp>
      <p:sp>
        <p:nvSpPr>
          <p:cNvPr id="3" name="Subtitle 2">
            <a:extLst>
              <a:ext uri="{FF2B5EF4-FFF2-40B4-BE49-F238E27FC236}">
                <a16:creationId xmlns:a16="http://schemas.microsoft.com/office/drawing/2014/main" id="{BA7B08F6-CA66-E9B6-26EF-64525C3B6B59}"/>
              </a:ext>
            </a:extLst>
          </p:cNvPr>
          <p:cNvSpPr>
            <a:spLocks noGrp="1"/>
          </p:cNvSpPr>
          <p:nvPr>
            <p:ph type="subTitle" idx="1"/>
          </p:nvPr>
        </p:nvSpPr>
        <p:spPr>
          <a:xfrm>
            <a:off x="1524000" y="4164013"/>
            <a:ext cx="9144000" cy="2551112"/>
          </a:xfrm>
        </p:spPr>
        <p:txBody>
          <a:bodyPr>
            <a:normAutofit lnSpcReduction="10000"/>
          </a:bodyPr>
          <a:lstStyle/>
          <a:p>
            <a:r>
              <a:rPr lang="en-US" dirty="0"/>
              <a:t>Northeastern University</a:t>
            </a:r>
          </a:p>
          <a:p>
            <a:r>
              <a:rPr lang="en-US" dirty="0"/>
              <a:t>College of Engineering</a:t>
            </a:r>
          </a:p>
          <a:p>
            <a:r>
              <a:rPr lang="en-US" dirty="0"/>
              <a:t>Multidisciplinary Graduate Engineering Department</a:t>
            </a:r>
          </a:p>
          <a:p>
            <a:endParaRPr lang="en-US" dirty="0"/>
          </a:p>
          <a:p>
            <a:r>
              <a:rPr lang="en-US" sz="2000" dirty="0"/>
              <a:t>INFO 6105 – Fall 2024</a:t>
            </a:r>
          </a:p>
          <a:p>
            <a:r>
              <a:rPr lang="en-US" sz="2000" dirty="0"/>
              <a:t>Instructor: Abdolreza Mosaddegh</a:t>
            </a:r>
          </a:p>
        </p:txBody>
      </p:sp>
    </p:spTree>
    <p:extLst>
      <p:ext uri="{BB962C8B-B14F-4D97-AF65-F5344CB8AC3E}">
        <p14:creationId xmlns:p14="http://schemas.microsoft.com/office/powerpoint/2010/main" val="2206913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4EBBD7E-1BA4-00ED-6D8A-AA7CAB2BA86A}"/>
              </a:ext>
            </a:extLst>
          </p:cNvPr>
          <p:cNvGrpSpPr/>
          <p:nvPr/>
        </p:nvGrpSpPr>
        <p:grpSpPr>
          <a:xfrm>
            <a:off x="6573520" y="1125372"/>
            <a:ext cx="4963091" cy="4797907"/>
            <a:chOff x="6029848" y="2192173"/>
            <a:chExt cx="3261403" cy="3472932"/>
          </a:xfrm>
        </p:grpSpPr>
        <p:pic>
          <p:nvPicPr>
            <p:cNvPr id="11" name="Picture 10">
              <a:extLst>
                <a:ext uri="{FF2B5EF4-FFF2-40B4-BE49-F238E27FC236}">
                  <a16:creationId xmlns:a16="http://schemas.microsoft.com/office/drawing/2014/main" id="{96EB1FFC-8B4C-4B56-ABE7-98B4DCD987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9848" y="2192173"/>
              <a:ext cx="3261403" cy="3472932"/>
            </a:xfrm>
            <a:prstGeom prst="rect">
              <a:avLst/>
            </a:prstGeom>
          </p:spPr>
        </p:pic>
        <p:cxnSp>
          <p:nvCxnSpPr>
            <p:cNvPr id="13" name="Straight Connector 12">
              <a:extLst>
                <a:ext uri="{FF2B5EF4-FFF2-40B4-BE49-F238E27FC236}">
                  <a16:creationId xmlns:a16="http://schemas.microsoft.com/office/drawing/2014/main" id="{069B61CB-C031-4F11-9501-23898FF263BA}"/>
                </a:ext>
              </a:extLst>
            </p:cNvPr>
            <p:cNvCxnSpPr/>
            <p:nvPr/>
          </p:nvCxnSpPr>
          <p:spPr>
            <a:xfrm flipV="1">
              <a:off x="6756134" y="2914650"/>
              <a:ext cx="1983545" cy="192024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5A627E0-0657-496A-B26A-91A4A31C4E64}"/>
                </a:ext>
              </a:extLst>
            </p:cNvPr>
            <p:cNvCxnSpPr>
              <a:cxnSpLocks/>
            </p:cNvCxnSpPr>
            <p:nvPr/>
          </p:nvCxnSpPr>
          <p:spPr>
            <a:xfrm flipV="1">
              <a:off x="6665871" y="3117108"/>
              <a:ext cx="2191624" cy="1580861"/>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617B54-C0EF-4A14-872D-94A54D03B310}"/>
                </a:ext>
              </a:extLst>
            </p:cNvPr>
            <p:cNvCxnSpPr>
              <a:cxnSpLocks/>
            </p:cNvCxnSpPr>
            <p:nvPr/>
          </p:nvCxnSpPr>
          <p:spPr>
            <a:xfrm flipV="1">
              <a:off x="6879226" y="2949657"/>
              <a:ext cx="1433147" cy="207741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E8A4FB4-0DAF-4CBE-A345-E58B12980570}"/>
              </a:ext>
            </a:extLst>
          </p:cNvPr>
          <p:cNvSpPr>
            <a:spLocks noGrp="1"/>
          </p:cNvSpPr>
          <p:nvPr>
            <p:ph type="title"/>
          </p:nvPr>
        </p:nvSpPr>
        <p:spPr/>
        <p:txBody>
          <a:bodyPr>
            <a:normAutofit/>
          </a:bodyPr>
          <a:lstStyle/>
          <a:p>
            <a:r>
              <a:rPr lang="en-US" sz="4000" dirty="0"/>
              <a:t>Problem Statement : Which Line is the Best Fit</a:t>
            </a:r>
          </a:p>
        </p:txBody>
      </p:sp>
      <p:sp>
        <p:nvSpPr>
          <p:cNvPr id="19" name="Rectangle 18">
            <a:extLst>
              <a:ext uri="{FF2B5EF4-FFF2-40B4-BE49-F238E27FC236}">
                <a16:creationId xmlns:a16="http://schemas.microsoft.com/office/drawing/2014/main" id="{16F22C9A-6143-4B4B-A1C9-D70E22DC919D}"/>
              </a:ext>
            </a:extLst>
          </p:cNvPr>
          <p:cNvSpPr/>
          <p:nvPr/>
        </p:nvSpPr>
        <p:spPr>
          <a:xfrm>
            <a:off x="206765" y="1736751"/>
            <a:ext cx="6366755" cy="6278642"/>
          </a:xfrm>
          <a:prstGeom prst="rect">
            <a:avLst/>
          </a:prstGeom>
        </p:spPr>
        <p:txBody>
          <a:bodyPr wrap="square">
            <a:spAutoFit/>
          </a:bodyPr>
          <a:lstStyle/>
          <a:p>
            <a:pPr marL="557213" lvl="1" indent="-214313">
              <a:buFont typeface="Arial" panose="020B0604020202020204" pitchFamily="34" charset="0"/>
              <a:buChar char="•"/>
            </a:pPr>
            <a:r>
              <a:rPr lang="en-US" sz="2800" dirty="0"/>
              <a:t>There are many possible “fits”, which of these lines is the best?</a:t>
            </a:r>
          </a:p>
          <a:p>
            <a:pPr marL="557213" lvl="1" indent="-214313">
              <a:buFont typeface="Arial" panose="020B0604020202020204" pitchFamily="34" charset="0"/>
              <a:buChar char="•"/>
            </a:pPr>
            <a:endParaRPr lang="en-US" sz="2800" dirty="0"/>
          </a:p>
          <a:p>
            <a:pPr marL="557213" lvl="1" indent="-214313">
              <a:buFont typeface="Arial" panose="020B0604020202020204" pitchFamily="34" charset="0"/>
              <a:buChar char="•"/>
            </a:pPr>
            <a:r>
              <a:rPr lang="en-US" sz="2800" dirty="0"/>
              <a:t>A small residual means that the </a:t>
            </a:r>
            <a:r>
              <a:rPr lang="en-US" sz="2800" dirty="0">
                <a:solidFill>
                  <a:srgbClr val="FF0000"/>
                </a:solidFill>
              </a:rPr>
              <a:t>response</a:t>
            </a:r>
            <a:r>
              <a:rPr lang="en-US" sz="2800" dirty="0"/>
              <a:t> variable is </a:t>
            </a:r>
            <a:r>
              <a:rPr lang="en-US" sz="2800" dirty="0">
                <a:solidFill>
                  <a:srgbClr val="C00000"/>
                </a:solidFill>
              </a:rPr>
              <a:t>close</a:t>
            </a:r>
            <a:r>
              <a:rPr lang="en-US" sz="2800" dirty="0"/>
              <a:t> to what it was </a:t>
            </a:r>
            <a:r>
              <a:rPr lang="en-US" sz="2800" dirty="0">
                <a:solidFill>
                  <a:srgbClr val="FF0000"/>
                </a:solidFill>
              </a:rPr>
              <a:t>predicted</a:t>
            </a:r>
            <a:r>
              <a:rPr lang="en-US" sz="2800" dirty="0"/>
              <a:t> to be under the fitted regression model.</a:t>
            </a:r>
          </a:p>
          <a:p>
            <a:pPr marL="557213" lvl="1" indent="-214313">
              <a:buFont typeface="Arial" panose="020B0604020202020204" pitchFamily="34" charset="0"/>
              <a:buChar char="•"/>
            </a:pPr>
            <a:endParaRPr lang="en-US" sz="2800" dirty="0"/>
          </a:p>
          <a:p>
            <a:pPr marL="557213" lvl="1" indent="-214313">
              <a:buFont typeface="Arial" panose="020B0604020202020204" pitchFamily="34" charset="0"/>
              <a:buChar char="•"/>
            </a:pPr>
            <a:r>
              <a:rPr lang="en-US" sz="2800" dirty="0"/>
              <a:t>The target is to find a line fits to training data best, so we need to find the </a:t>
            </a:r>
            <a:r>
              <a:rPr lang="en-US" sz="2800" dirty="0">
                <a:solidFill>
                  <a:srgbClr val="C00000"/>
                </a:solidFill>
              </a:rPr>
              <a:t>least total residuals</a:t>
            </a:r>
            <a:r>
              <a:rPr lang="en-US" sz="2800" dirty="0"/>
              <a:t>. </a:t>
            </a:r>
          </a:p>
          <a:p>
            <a:pPr marL="557213" lvl="1" indent="-214313">
              <a:buFont typeface="Arial" panose="020B0604020202020204" pitchFamily="34" charset="0"/>
              <a:buChar char="•"/>
            </a:pPr>
            <a:endParaRPr lang="en-US" sz="2800" dirty="0"/>
          </a:p>
          <a:p>
            <a:pPr lvl="1"/>
            <a:endParaRPr lang="en-US" sz="2800" dirty="0"/>
          </a:p>
          <a:p>
            <a:pPr marL="214313" indent="-214313">
              <a:buFont typeface="Arial" panose="020B0604020202020204" pitchFamily="34" charset="0"/>
              <a:buChar char="•"/>
            </a:pPr>
            <a:endParaRPr lang="en-US" sz="2000" dirty="0"/>
          </a:p>
          <a:p>
            <a:endParaRPr lang="en-US" dirty="0"/>
          </a:p>
        </p:txBody>
      </p:sp>
    </p:spTree>
    <p:extLst>
      <p:ext uri="{BB962C8B-B14F-4D97-AF65-F5344CB8AC3E}">
        <p14:creationId xmlns:p14="http://schemas.microsoft.com/office/powerpoint/2010/main" val="409954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4000" dirty="0"/>
              <a:t>Some of Squared Residuals as Loss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4720" y="1447800"/>
                <a:ext cx="7239951" cy="4648200"/>
              </a:xfrm>
            </p:spPr>
            <p:txBody>
              <a:bodyPr>
                <a:normAutofit fontScale="92500"/>
              </a:bodyPr>
              <a:lstStyle/>
              <a:p>
                <a:pPr>
                  <a:buFont typeface="Wingdings" charset="2"/>
                  <a:buChar char="l"/>
                  <a:defRPr/>
                </a:pPr>
                <a:r>
                  <a:rPr lang="en-US" sz="2400" dirty="0">
                    <a:solidFill>
                      <a:srgbClr val="C00000"/>
                    </a:solidFill>
                  </a:rPr>
                  <a:t>Sum of Squared Residuals</a:t>
                </a:r>
                <a:r>
                  <a:rPr lang="en-US" sz="2400" dirty="0"/>
                  <a:t> squares the difference of the predicted vs actual: </a:t>
                </a:r>
              </a:p>
              <a:p>
                <a:pPr marL="0" indent="0">
                  <a:buNone/>
                  <a:defRPr/>
                </a:pPr>
                <a:r>
                  <a:rPr lang="en-US" sz="2400" dirty="0">
                    <a:latin typeface="Symbol" charset="2"/>
                  </a:rPr>
                  <a:t> </a:t>
                </a:r>
                <a:r>
                  <a:rPr lang="en-US" sz="2000" dirty="0">
                    <a:latin typeface="Symbol" charset="2"/>
                  </a:rPr>
                  <a:t>S</a:t>
                </a:r>
                <a:r>
                  <a:rPr lang="en-US" sz="2400" dirty="0"/>
                  <a:t> (</a:t>
                </a:r>
                <a:r>
                  <a:rPr lang="en-US" sz="2400" i="1" dirty="0" err="1"/>
                  <a:t>predicted</a:t>
                </a:r>
                <a:r>
                  <a:rPr lang="en-US" sz="2400" i="1" baseline="-25000" dirty="0" err="1"/>
                  <a:t>i</a:t>
                </a:r>
                <a:r>
                  <a:rPr lang="en-US" sz="2400" i="1" dirty="0"/>
                  <a:t> – </a:t>
                </a:r>
                <a:r>
                  <a:rPr lang="en-US" sz="2400" i="1" dirty="0" err="1"/>
                  <a:t>actual</a:t>
                </a:r>
                <a:r>
                  <a:rPr lang="en-US" sz="2400" i="1" baseline="-25000" dirty="0" err="1"/>
                  <a:t>i</a:t>
                </a:r>
                <a:r>
                  <a:rPr lang="en-US" sz="2400" dirty="0"/>
                  <a:t>)</a:t>
                </a:r>
                <a:r>
                  <a:rPr lang="en-US" sz="2400" baseline="30000" dirty="0"/>
                  <a:t> 2  = </a:t>
                </a:r>
                <a:r>
                  <a:rPr lang="en-US" sz="2000" dirty="0">
                    <a:latin typeface="Symbol" charset="2"/>
                  </a:rPr>
                  <a:t>S</a:t>
                </a:r>
                <a:r>
                  <a:rPr lang="en-US" sz="2400" dirty="0"/>
                  <a:t> (</a:t>
                </a:r>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oMath>
                </a14:m>
                <a:r>
                  <a:rPr lang="en-US" sz="2400" i="1" baseline="-25000" dirty="0" err="1"/>
                  <a:t>i</a:t>
                </a:r>
                <a:r>
                  <a:rPr lang="en-US" sz="2400" i="1" dirty="0"/>
                  <a:t> – </a:t>
                </a:r>
                <a:r>
                  <a:rPr lang="en-US" sz="2400" i="1" dirty="0" err="1"/>
                  <a:t>y</a:t>
                </a:r>
                <a:r>
                  <a:rPr lang="en-US" sz="2400" i="1" baseline="-25000" dirty="0" err="1"/>
                  <a:t>i</a:t>
                </a:r>
                <a:r>
                  <a:rPr lang="en-US" sz="2400" dirty="0"/>
                  <a:t>)</a:t>
                </a:r>
                <a:r>
                  <a:rPr lang="en-US" sz="2400" baseline="30000" dirty="0"/>
                  <a:t> 2  </a:t>
                </a:r>
                <a:endParaRPr lang="en-US" sz="2400" dirty="0"/>
              </a:p>
              <a:p>
                <a:pPr>
                  <a:buFont typeface="Wingdings" charset="2"/>
                  <a:buChar char="l"/>
                  <a:defRPr/>
                </a:pPr>
                <a:r>
                  <a:rPr lang="en-US" sz="2400" dirty="0"/>
                  <a:t>In SSR residuals </a:t>
                </a:r>
                <a:r>
                  <a:rPr lang="en-US" sz="2400" dirty="0">
                    <a:solidFill>
                      <a:srgbClr val="C00000"/>
                    </a:solidFill>
                  </a:rPr>
                  <a:t>don't cancel </a:t>
                </a:r>
                <a:r>
                  <a:rPr lang="en-US" sz="2400" dirty="0"/>
                  <a:t>each other</a:t>
                </a:r>
              </a:p>
              <a:p>
                <a:pPr marL="457200" lvl="1" indent="0">
                  <a:buNone/>
                  <a:defRPr/>
                </a:pPr>
                <a:r>
                  <a:rPr lang="en-US" sz="2000" dirty="0"/>
                  <a:t> </a:t>
                </a:r>
              </a:p>
              <a:p>
                <a:pPr>
                  <a:buFont typeface="Wingdings" charset="2"/>
                  <a:buChar char="l"/>
                  <a:defRPr/>
                </a:pPr>
                <a:r>
                  <a:rPr lang="en-US" sz="2400" dirty="0"/>
                  <a:t> Sum of Squared Residuals is the </a:t>
                </a:r>
                <a:r>
                  <a:rPr lang="en-US" sz="2400" dirty="0">
                    <a:solidFill>
                      <a:srgbClr val="C00000"/>
                    </a:solidFill>
                  </a:rPr>
                  <a:t>Loss Function </a:t>
                </a:r>
                <a:r>
                  <a:rPr lang="en-US" sz="2400" dirty="0"/>
                  <a:t>in regression</a:t>
                </a:r>
              </a:p>
              <a:p>
                <a:pPr>
                  <a:buFont typeface="Wingdings" charset="2"/>
                  <a:buChar char="l"/>
                  <a:defRPr/>
                </a:pPr>
                <a:endParaRPr lang="en-US" sz="2400" dirty="0"/>
              </a:p>
              <a:p>
                <a:pPr>
                  <a:buFont typeface="Wingdings" charset="2"/>
                  <a:buChar char="l"/>
                  <a:defRPr/>
                </a:pPr>
                <a:r>
                  <a:rPr lang="en-US" sz="2400" dirty="0"/>
                  <a:t>The model tries to </a:t>
                </a:r>
                <a:r>
                  <a:rPr lang="en-US" sz="2400" dirty="0">
                    <a:solidFill>
                      <a:srgbClr val="C00000"/>
                    </a:solidFill>
                  </a:rPr>
                  <a:t>minimize</a:t>
                </a:r>
                <a:r>
                  <a:rPr lang="en-US" sz="2400" dirty="0"/>
                  <a:t> the loss function</a:t>
                </a:r>
              </a:p>
              <a:p>
                <a:pPr>
                  <a:buFont typeface="Wingdings" charset="2"/>
                  <a:buChar char="l"/>
                  <a:defRPr/>
                </a:pPr>
                <a:endParaRPr lang="en-US" sz="2400" dirty="0"/>
              </a:p>
              <a:p>
                <a:pPr>
                  <a:buFont typeface="Wingdings" charset="2"/>
                  <a:buChar char="l"/>
                  <a:defRPr/>
                </a:pPr>
                <a:r>
                  <a:rPr lang="en-US" sz="2400" dirty="0"/>
                  <a:t>Simple linear regression uses </a:t>
                </a:r>
                <a:r>
                  <a:rPr lang="en-US" sz="2400" dirty="0">
                    <a:solidFill>
                      <a:srgbClr val="C00000"/>
                    </a:solidFill>
                  </a:rPr>
                  <a:t>the least regression method</a:t>
                </a:r>
                <a:r>
                  <a:rPr lang="en-US" sz="2400" dirty="0"/>
                  <a:t> to minimize sum of the squares of the residuals</a:t>
                </a:r>
              </a:p>
              <a:p>
                <a:pPr>
                  <a:buFont typeface="Wingdings" charset="2"/>
                  <a:buChar char="l"/>
                  <a:defRPr/>
                </a:pPr>
                <a:endParaRPr lang="en-US" sz="2400" dirty="0"/>
              </a:p>
              <a:p>
                <a:pPr>
                  <a:buFont typeface="Wingdings" charset="2"/>
                  <a:buChar char="l"/>
                  <a:defRPr/>
                </a:pPr>
                <a:endParaRPr lang="en-US" sz="2400" dirty="0"/>
              </a:p>
              <a:p>
                <a:pPr>
                  <a:buFont typeface="Wingdings" charset="2"/>
                  <a:buNone/>
                  <a:defRPr/>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4720" y="1447800"/>
                <a:ext cx="7239951" cy="4648200"/>
              </a:xfrm>
              <a:blipFill>
                <a:blip r:embed="rId3"/>
                <a:stretch>
                  <a:fillRect l="-1094" t="-1706" r="-1852"/>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24D7E3E6-EEDE-90FF-0D9B-DDFCAC37C4BF}"/>
              </a:ext>
            </a:extLst>
          </p:cNvPr>
          <p:cNvGrpSpPr/>
          <p:nvPr/>
        </p:nvGrpSpPr>
        <p:grpSpPr>
          <a:xfrm>
            <a:off x="8079595" y="2181261"/>
            <a:ext cx="3730600" cy="3181278"/>
            <a:chOff x="7002635" y="1600200"/>
            <a:chExt cx="3730600" cy="3181278"/>
          </a:xfrm>
        </p:grpSpPr>
        <p:grpSp>
          <p:nvGrpSpPr>
            <p:cNvPr id="4" name="Group 3">
              <a:extLst>
                <a:ext uri="{FF2B5EF4-FFF2-40B4-BE49-F238E27FC236}">
                  <a16:creationId xmlns:a16="http://schemas.microsoft.com/office/drawing/2014/main" id="{5AB3C03A-DFBD-6F26-17B8-C951B86B6F9D}"/>
                </a:ext>
              </a:extLst>
            </p:cNvPr>
            <p:cNvGrpSpPr/>
            <p:nvPr/>
          </p:nvGrpSpPr>
          <p:grpSpPr>
            <a:xfrm>
              <a:off x="7162800" y="1600200"/>
              <a:ext cx="2971800" cy="2743200"/>
              <a:chOff x="5638800" y="1600200"/>
              <a:chExt cx="2971800" cy="2743200"/>
            </a:xfrm>
          </p:grpSpPr>
          <p:sp>
            <p:nvSpPr>
              <p:cNvPr id="5" name="Line 5">
                <a:extLst>
                  <a:ext uri="{FF2B5EF4-FFF2-40B4-BE49-F238E27FC236}">
                    <a16:creationId xmlns:a16="http://schemas.microsoft.com/office/drawing/2014/main" id="{95CAAF98-8FE1-D3B9-5250-BC89E6AE11DF}"/>
                  </a:ext>
                </a:extLst>
              </p:cNvPr>
              <p:cNvSpPr>
                <a:spLocks noChangeShapeType="1"/>
              </p:cNvSpPr>
              <p:nvPr/>
            </p:nvSpPr>
            <p:spPr bwMode="auto">
              <a:xfrm>
                <a:off x="5638800" y="2795588"/>
                <a:ext cx="0" cy="1547812"/>
              </a:xfrm>
              <a:prstGeom prst="line">
                <a:avLst/>
              </a:prstGeom>
              <a:noFill/>
              <a:ln w="9525">
                <a:solidFill>
                  <a:schemeClr val="tx1"/>
                </a:solidFill>
                <a:round/>
                <a:headEnd/>
                <a:tailEnd/>
              </a:ln>
            </p:spPr>
            <p:txBody>
              <a:bodyPr wrap="none">
                <a:prstTxWarp prst="textNoShape">
                  <a:avLst/>
                </a:prstTxWarp>
              </a:bodyPr>
              <a:lstStyle/>
              <a:p>
                <a:endParaRPr lang="en-US"/>
              </a:p>
            </p:txBody>
          </p:sp>
          <p:sp>
            <p:nvSpPr>
              <p:cNvPr id="6" name="Line 6">
                <a:extLst>
                  <a:ext uri="{FF2B5EF4-FFF2-40B4-BE49-F238E27FC236}">
                    <a16:creationId xmlns:a16="http://schemas.microsoft.com/office/drawing/2014/main" id="{4FF8083C-7578-BF89-B77A-0B6B0F15C420}"/>
                  </a:ext>
                </a:extLst>
              </p:cNvPr>
              <p:cNvSpPr>
                <a:spLocks noChangeShapeType="1"/>
              </p:cNvSpPr>
              <p:nvPr/>
            </p:nvSpPr>
            <p:spPr bwMode="auto">
              <a:xfrm>
                <a:off x="5638800" y="4343400"/>
                <a:ext cx="2971800" cy="0"/>
              </a:xfrm>
              <a:prstGeom prst="line">
                <a:avLst/>
              </a:prstGeom>
              <a:noFill/>
              <a:ln w="9525">
                <a:solidFill>
                  <a:schemeClr val="tx1"/>
                </a:solidFill>
                <a:round/>
                <a:headEnd/>
                <a:tailEnd/>
              </a:ln>
            </p:spPr>
            <p:txBody>
              <a:bodyPr wrap="none">
                <a:prstTxWarp prst="textNoShape">
                  <a:avLst/>
                </a:prstTxWarp>
              </a:bodyPr>
              <a:lstStyle/>
              <a:p>
                <a:endParaRPr lang="en-US"/>
              </a:p>
            </p:txBody>
          </p:sp>
          <p:cxnSp>
            <p:nvCxnSpPr>
              <p:cNvPr id="8" name="Straight Connector 37">
                <a:extLst>
                  <a:ext uri="{FF2B5EF4-FFF2-40B4-BE49-F238E27FC236}">
                    <a16:creationId xmlns:a16="http://schemas.microsoft.com/office/drawing/2014/main" id="{0FEE6FEC-8C13-74C4-5D61-D0D1535EA72B}"/>
                  </a:ext>
                </a:extLst>
              </p:cNvPr>
              <p:cNvCxnSpPr>
                <a:cxnSpLocks noChangeShapeType="1"/>
              </p:cNvCxnSpPr>
              <p:nvPr/>
            </p:nvCxnSpPr>
            <p:spPr bwMode="auto">
              <a:xfrm flipV="1">
                <a:off x="5886987" y="1600200"/>
                <a:ext cx="2497969" cy="2569114"/>
              </a:xfrm>
              <a:prstGeom prst="line">
                <a:avLst/>
              </a:prstGeom>
              <a:noFill/>
              <a:ln w="19050">
                <a:solidFill>
                  <a:schemeClr val="tx2"/>
                </a:solidFill>
                <a:round/>
                <a:headEnd/>
                <a:tailEnd/>
              </a:ln>
            </p:spPr>
          </p:cxnSp>
          <p:cxnSp>
            <p:nvCxnSpPr>
              <p:cNvPr id="10" name="Straight Connector 9">
                <a:extLst>
                  <a:ext uri="{FF2B5EF4-FFF2-40B4-BE49-F238E27FC236}">
                    <a16:creationId xmlns:a16="http://schemas.microsoft.com/office/drawing/2014/main" id="{45E90ADB-E951-4FCC-8AEC-48D3BE4AA9E7}"/>
                  </a:ext>
                </a:extLst>
              </p:cNvPr>
              <p:cNvCxnSpPr>
                <a:stCxn id="14" idx="0"/>
              </p:cNvCxnSpPr>
              <p:nvPr/>
            </p:nvCxnSpPr>
            <p:spPr bwMode="auto">
              <a:xfrm flipH="1" flipV="1">
                <a:off x="8304686" y="1676400"/>
                <a:ext cx="15976" cy="1801814"/>
              </a:xfrm>
              <a:prstGeom prst="line">
                <a:avLst/>
              </a:prstGeom>
              <a:solidFill>
                <a:schemeClr val="accent1"/>
              </a:solidFill>
              <a:ln w="9525" cap="flat" cmpd="sng" algn="ctr">
                <a:solidFill>
                  <a:srgbClr val="FFFF00"/>
                </a:solidFill>
                <a:prstDash val="solid"/>
                <a:round/>
                <a:headEnd type="none" w="med" len="med"/>
                <a:tailEnd type="none" w="med" len="med"/>
              </a:ln>
              <a:effectLst/>
            </p:spPr>
          </p:cxnSp>
          <p:cxnSp>
            <p:nvCxnSpPr>
              <p:cNvPr id="11" name="Straight Connector 15">
                <a:extLst>
                  <a:ext uri="{FF2B5EF4-FFF2-40B4-BE49-F238E27FC236}">
                    <a16:creationId xmlns:a16="http://schemas.microsoft.com/office/drawing/2014/main" id="{EF2F2C19-D825-0720-EC8C-09FA4C579134}"/>
                  </a:ext>
                </a:extLst>
              </p:cNvPr>
              <p:cNvCxnSpPr>
                <a:cxnSpLocks noChangeShapeType="1"/>
              </p:cNvCxnSpPr>
              <p:nvPr/>
            </p:nvCxnSpPr>
            <p:spPr bwMode="auto">
              <a:xfrm flipV="1">
                <a:off x="5836856" y="3478215"/>
                <a:ext cx="2773744" cy="535430"/>
              </a:xfrm>
              <a:prstGeom prst="line">
                <a:avLst/>
              </a:prstGeom>
              <a:noFill/>
              <a:ln w="19050">
                <a:solidFill>
                  <a:srgbClr val="FF0000"/>
                </a:solidFill>
                <a:round/>
                <a:headEnd/>
                <a:tailEnd/>
              </a:ln>
            </p:spPr>
          </p:cxnSp>
          <p:cxnSp>
            <p:nvCxnSpPr>
              <p:cNvPr id="12" name="Straight Connector 11">
                <a:extLst>
                  <a:ext uri="{FF2B5EF4-FFF2-40B4-BE49-F238E27FC236}">
                    <a16:creationId xmlns:a16="http://schemas.microsoft.com/office/drawing/2014/main" id="{4B23F10E-7B21-5F37-1E19-1F60BFC27878}"/>
                  </a:ext>
                </a:extLst>
              </p:cNvPr>
              <p:cNvCxnSpPr>
                <a:endCxn id="15" idx="4"/>
              </p:cNvCxnSpPr>
              <p:nvPr/>
            </p:nvCxnSpPr>
            <p:spPr bwMode="auto">
              <a:xfrm flipV="1">
                <a:off x="7315201" y="2732088"/>
                <a:ext cx="0" cy="1001712"/>
              </a:xfrm>
              <a:prstGeom prst="line">
                <a:avLst/>
              </a:prstGeom>
              <a:solidFill>
                <a:schemeClr val="accent1"/>
              </a:solidFill>
              <a:ln w="9525" cap="flat" cmpd="sng" algn="ctr">
                <a:solidFill>
                  <a:srgbClr val="FFFF00"/>
                </a:solidFill>
                <a:prstDash val="solid"/>
                <a:round/>
                <a:headEnd type="none" w="med" len="med"/>
                <a:tailEnd type="none" w="med" len="med"/>
              </a:ln>
              <a:effectLst/>
            </p:spPr>
          </p:cxnSp>
          <p:sp>
            <p:nvSpPr>
              <p:cNvPr id="13" name="AutoShape 15">
                <a:extLst>
                  <a:ext uri="{FF2B5EF4-FFF2-40B4-BE49-F238E27FC236}">
                    <a16:creationId xmlns:a16="http://schemas.microsoft.com/office/drawing/2014/main" id="{92D9534E-DFF0-3105-9B5F-2092382C4B9F}"/>
                  </a:ext>
                </a:extLst>
              </p:cNvPr>
              <p:cNvSpPr>
                <a:spLocks noChangeArrowheads="1"/>
              </p:cNvSpPr>
              <p:nvPr/>
            </p:nvSpPr>
            <p:spPr bwMode="auto">
              <a:xfrm>
                <a:off x="6019800" y="3910013"/>
                <a:ext cx="128588" cy="128587"/>
              </a:xfrm>
              <a:prstGeom prst="flowChartSummingJunction">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14" name="AutoShape 23">
                <a:extLst>
                  <a:ext uri="{FF2B5EF4-FFF2-40B4-BE49-F238E27FC236}">
                    <a16:creationId xmlns:a16="http://schemas.microsoft.com/office/drawing/2014/main" id="{8413154C-7E6D-FB35-82CB-5E087ACC2184}"/>
                  </a:ext>
                </a:extLst>
              </p:cNvPr>
              <p:cNvSpPr>
                <a:spLocks noChangeArrowheads="1"/>
              </p:cNvSpPr>
              <p:nvPr/>
            </p:nvSpPr>
            <p:spPr bwMode="auto">
              <a:xfrm>
                <a:off x="8256368" y="3478214"/>
                <a:ext cx="128588" cy="128587"/>
              </a:xfrm>
              <a:prstGeom prst="flowChartSummingJunction">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15" name="AutoShape 19">
                <a:extLst>
                  <a:ext uri="{FF2B5EF4-FFF2-40B4-BE49-F238E27FC236}">
                    <a16:creationId xmlns:a16="http://schemas.microsoft.com/office/drawing/2014/main" id="{5E2E20B1-0137-8B4A-458D-BCDE3A6D3ADA}"/>
                  </a:ext>
                </a:extLst>
              </p:cNvPr>
              <p:cNvSpPr>
                <a:spLocks noChangeArrowheads="1"/>
              </p:cNvSpPr>
              <p:nvPr/>
            </p:nvSpPr>
            <p:spPr bwMode="auto">
              <a:xfrm>
                <a:off x="7250113" y="2601913"/>
                <a:ext cx="130175" cy="130175"/>
              </a:xfrm>
              <a:prstGeom prst="flowChartSummingJunction">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grpSp>
        <p:sp>
          <p:nvSpPr>
            <p:cNvPr id="16" name="TextBox 15">
              <a:extLst>
                <a:ext uri="{FF2B5EF4-FFF2-40B4-BE49-F238E27FC236}">
                  <a16:creationId xmlns:a16="http://schemas.microsoft.com/office/drawing/2014/main" id="{8C885848-9AE1-6B6B-9975-89959921E77C}"/>
                </a:ext>
              </a:extLst>
            </p:cNvPr>
            <p:cNvSpPr txBox="1"/>
            <p:nvPr/>
          </p:nvSpPr>
          <p:spPr>
            <a:xfrm>
              <a:off x="7002635" y="2387170"/>
              <a:ext cx="277640" cy="338554"/>
            </a:xfrm>
            <a:prstGeom prst="rect">
              <a:avLst/>
            </a:prstGeom>
            <a:noFill/>
          </p:spPr>
          <p:txBody>
            <a:bodyPr wrap="none" rtlCol="0">
              <a:spAutoFit/>
            </a:bodyPr>
            <a:lstStyle/>
            <a:p>
              <a:r>
                <a:rPr lang="en-US" sz="1600" dirty="0"/>
                <a:t>y</a:t>
              </a:r>
            </a:p>
          </p:txBody>
        </p:sp>
        <p:sp>
          <p:nvSpPr>
            <p:cNvPr id="18" name="TextBox 17">
              <a:extLst>
                <a:ext uri="{FF2B5EF4-FFF2-40B4-BE49-F238E27FC236}">
                  <a16:creationId xmlns:a16="http://schemas.microsoft.com/office/drawing/2014/main" id="{5EEF038F-96C8-AE33-FC1C-B14B4E2612D5}"/>
                </a:ext>
              </a:extLst>
            </p:cNvPr>
            <p:cNvSpPr txBox="1"/>
            <p:nvPr/>
          </p:nvSpPr>
          <p:spPr>
            <a:xfrm>
              <a:off x="10031414" y="4412146"/>
              <a:ext cx="701821" cy="369332"/>
            </a:xfrm>
            <a:prstGeom prst="rect">
              <a:avLst/>
            </a:prstGeom>
            <a:noFill/>
          </p:spPr>
          <p:txBody>
            <a:bodyPr wrap="square">
              <a:spAutoFit/>
            </a:bodyPr>
            <a:lstStyle/>
            <a:p>
              <a:r>
                <a:rPr lang="en-US" dirty="0"/>
                <a:t>x</a:t>
              </a:r>
            </a:p>
          </p:txBody>
        </p:sp>
      </p:grpSp>
    </p:spTree>
    <p:extLst>
      <p:ext uri="{BB962C8B-B14F-4D97-AF65-F5344CB8AC3E}">
        <p14:creationId xmlns:p14="http://schemas.microsoft.com/office/powerpoint/2010/main" val="126135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BCB7D-9078-47C9-F095-6F508ADE1F32}"/>
              </a:ext>
            </a:extLst>
          </p:cNvPr>
          <p:cNvSpPr>
            <a:spLocks noGrp="1"/>
          </p:cNvSpPr>
          <p:nvPr>
            <p:ph type="title"/>
          </p:nvPr>
        </p:nvSpPr>
        <p:spPr>
          <a:xfrm>
            <a:off x="838200" y="102370"/>
            <a:ext cx="10515600" cy="1325563"/>
          </a:xfrm>
        </p:spPr>
        <p:txBody>
          <a:bodyPr/>
          <a:lstStyle/>
          <a:p>
            <a:r>
              <a:rPr lang="en-US" dirty="0"/>
              <a:t>Bias vs Error</a:t>
            </a:r>
          </a:p>
        </p:txBody>
      </p:sp>
      <p:sp>
        <p:nvSpPr>
          <p:cNvPr id="3" name="Content Placeholder 2">
            <a:extLst>
              <a:ext uri="{FF2B5EF4-FFF2-40B4-BE49-F238E27FC236}">
                <a16:creationId xmlns:a16="http://schemas.microsoft.com/office/drawing/2014/main" id="{422A7197-6B5B-5192-1285-C94482AB9B5D}"/>
              </a:ext>
            </a:extLst>
          </p:cNvPr>
          <p:cNvSpPr>
            <a:spLocks noGrp="1"/>
          </p:cNvSpPr>
          <p:nvPr>
            <p:ph idx="1"/>
          </p:nvPr>
        </p:nvSpPr>
        <p:spPr>
          <a:xfrm>
            <a:off x="890750" y="1298032"/>
            <a:ext cx="10515600" cy="4351338"/>
          </a:xfrm>
        </p:spPr>
        <p:txBody>
          <a:bodyPr/>
          <a:lstStyle/>
          <a:p>
            <a:pPr marL="0" indent="0">
              <a:buNone/>
            </a:pPr>
            <a:r>
              <a:rPr lang="en-US" dirty="0"/>
              <a:t>Bias is a </a:t>
            </a:r>
            <a:r>
              <a:rPr lang="en-US" dirty="0">
                <a:solidFill>
                  <a:srgbClr val="C00000"/>
                </a:solidFill>
              </a:rPr>
              <a:t>systematic error </a:t>
            </a:r>
            <a:r>
              <a:rPr lang="en-US" dirty="0"/>
              <a:t>that occurs due to inability of the model to fit training data. </a:t>
            </a:r>
            <a:r>
              <a:rPr lang="en-US" dirty="0">
                <a:solidFill>
                  <a:srgbClr val="C00000"/>
                </a:solidFill>
              </a:rPr>
              <a:t>High bias </a:t>
            </a:r>
            <a:r>
              <a:rPr lang="en-US" dirty="0"/>
              <a:t>indicates </a:t>
            </a:r>
            <a:r>
              <a:rPr lang="en-US" dirty="0">
                <a:solidFill>
                  <a:srgbClr val="C00000"/>
                </a:solidFill>
              </a:rPr>
              <a:t>underfitting</a:t>
            </a:r>
            <a:r>
              <a:rPr lang="en-US" dirty="0"/>
              <a:t>.</a:t>
            </a:r>
          </a:p>
          <a:p>
            <a:pPr marL="0" indent="0">
              <a:buNone/>
            </a:pPr>
            <a:endParaRPr lang="en-US" dirty="0"/>
          </a:p>
          <a:p>
            <a:pPr marL="0" indent="0">
              <a:buNone/>
            </a:pPr>
            <a:endParaRPr lang="en-US" dirty="0"/>
          </a:p>
        </p:txBody>
      </p:sp>
      <p:graphicFrame>
        <p:nvGraphicFramePr>
          <p:cNvPr id="4" name="Object 6">
            <a:extLst>
              <a:ext uri="{FF2B5EF4-FFF2-40B4-BE49-F238E27FC236}">
                <a16:creationId xmlns:a16="http://schemas.microsoft.com/office/drawing/2014/main" id="{74BDE2CD-81E0-D21A-174D-746D78FC0EFC}"/>
              </a:ext>
            </a:extLst>
          </p:cNvPr>
          <p:cNvGraphicFramePr>
            <a:graphicFrameLocks noChangeAspect="1"/>
          </p:cNvGraphicFramePr>
          <p:nvPr/>
        </p:nvGraphicFramePr>
        <p:xfrm>
          <a:off x="1008643" y="2659294"/>
          <a:ext cx="6116320" cy="3827251"/>
        </p:xfrm>
        <a:graphic>
          <a:graphicData uri="http://schemas.openxmlformats.org/presentationml/2006/ole">
            <mc:AlternateContent xmlns:mc="http://schemas.openxmlformats.org/markup-compatibility/2006">
              <mc:Choice xmlns:v="urn:schemas-microsoft-com:vml" Requires="v">
                <p:oleObj name="Chart" r:id="rId2" imgW="6162731" imgH="3562231" progId="Excel.Chart.8">
                  <p:embed/>
                </p:oleObj>
              </mc:Choice>
              <mc:Fallback>
                <p:oleObj name="Chart" r:id="rId2" imgW="6162731" imgH="3562231" progId="Excel.Chart.8">
                  <p:embed/>
                  <p:pic>
                    <p:nvPicPr>
                      <p:cNvPr id="4" name="Object 6">
                        <a:extLst>
                          <a:ext uri="{FF2B5EF4-FFF2-40B4-BE49-F238E27FC236}">
                            <a16:creationId xmlns:a16="http://schemas.microsoft.com/office/drawing/2014/main" id="{74BDE2CD-81E0-D21A-174D-746D78FC0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643" y="2659294"/>
                        <a:ext cx="6116320" cy="3827251"/>
                      </a:xfrm>
                      <a:prstGeom prst="rect">
                        <a:avLst/>
                      </a:prstGeom>
                      <a:noFill/>
                      <a:ln>
                        <a:noFill/>
                      </a:ln>
                      <a:effectLst/>
                    </p:spPr>
                  </p:pic>
                </p:oleObj>
              </mc:Fallback>
            </mc:AlternateContent>
          </a:graphicData>
        </a:graphic>
      </p:graphicFrame>
      <p:sp>
        <p:nvSpPr>
          <p:cNvPr id="5" name="Line 8">
            <a:extLst>
              <a:ext uri="{FF2B5EF4-FFF2-40B4-BE49-F238E27FC236}">
                <a16:creationId xmlns:a16="http://schemas.microsoft.com/office/drawing/2014/main" id="{38005CC4-98A5-8F88-28F1-9080301605A4}"/>
              </a:ext>
            </a:extLst>
          </p:cNvPr>
          <p:cNvSpPr>
            <a:spLocks noChangeShapeType="1"/>
          </p:cNvSpPr>
          <p:nvPr/>
        </p:nvSpPr>
        <p:spPr bwMode="auto">
          <a:xfrm flipV="1">
            <a:off x="2291255" y="4624552"/>
            <a:ext cx="3909848" cy="723515"/>
          </a:xfrm>
          <a:prstGeom prst="line">
            <a:avLst/>
          </a:prstGeom>
          <a:noFill/>
          <a:ln w="158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a:p>
        </p:txBody>
      </p:sp>
      <p:sp>
        <p:nvSpPr>
          <p:cNvPr id="7" name="TextBox 6">
            <a:extLst>
              <a:ext uri="{FF2B5EF4-FFF2-40B4-BE49-F238E27FC236}">
                <a16:creationId xmlns:a16="http://schemas.microsoft.com/office/drawing/2014/main" id="{C94BFB8D-ED5F-F19E-0116-07F6B48B7B07}"/>
              </a:ext>
            </a:extLst>
          </p:cNvPr>
          <p:cNvSpPr txBox="1"/>
          <p:nvPr/>
        </p:nvSpPr>
        <p:spPr>
          <a:xfrm>
            <a:off x="7242856" y="3323757"/>
            <a:ext cx="3615558" cy="2031325"/>
          </a:xfrm>
          <a:prstGeom prst="rect">
            <a:avLst/>
          </a:prstGeom>
          <a:noFill/>
        </p:spPr>
        <p:txBody>
          <a:bodyPr wrap="square">
            <a:spAutoFit/>
          </a:bodyPr>
          <a:lstStyle/>
          <a:p>
            <a:r>
              <a:rPr lang="en-US" dirty="0">
                <a:solidFill>
                  <a:srgbClr val="00B050"/>
                </a:solidFill>
              </a:rPr>
              <a:t>In a model with a low bias, </a:t>
            </a:r>
            <a:r>
              <a:rPr lang="en-US" b="1" dirty="0">
                <a:solidFill>
                  <a:srgbClr val="00B050"/>
                </a:solidFill>
              </a:rPr>
              <a:t>average of error</a:t>
            </a:r>
            <a:r>
              <a:rPr lang="en-US" dirty="0">
                <a:solidFill>
                  <a:srgbClr val="00B050"/>
                </a:solidFill>
              </a:rPr>
              <a:t> is near zero</a:t>
            </a:r>
          </a:p>
          <a:p>
            <a:endParaRPr lang="en-US" dirty="0"/>
          </a:p>
          <a:p>
            <a:endParaRPr lang="en-US" dirty="0"/>
          </a:p>
          <a:p>
            <a:r>
              <a:rPr lang="en-US" dirty="0">
                <a:solidFill>
                  <a:srgbClr val="C00000"/>
                </a:solidFill>
              </a:rPr>
              <a:t>In a model with a high bias, </a:t>
            </a:r>
            <a:r>
              <a:rPr lang="en-US" b="1" dirty="0">
                <a:solidFill>
                  <a:srgbClr val="C00000"/>
                </a:solidFill>
              </a:rPr>
              <a:t>average of error</a:t>
            </a:r>
            <a:r>
              <a:rPr lang="en-US" dirty="0">
                <a:solidFill>
                  <a:srgbClr val="C00000"/>
                </a:solidFill>
              </a:rPr>
              <a:t> is not zero and model is biased to higher or lower values</a:t>
            </a:r>
          </a:p>
        </p:txBody>
      </p:sp>
      <p:sp>
        <p:nvSpPr>
          <p:cNvPr id="8" name="Line 8">
            <a:extLst>
              <a:ext uri="{FF2B5EF4-FFF2-40B4-BE49-F238E27FC236}">
                <a16:creationId xmlns:a16="http://schemas.microsoft.com/office/drawing/2014/main" id="{EF55BEA9-3495-9401-BC0C-90DA1582D761}"/>
              </a:ext>
            </a:extLst>
          </p:cNvPr>
          <p:cNvSpPr>
            <a:spLocks noChangeShapeType="1"/>
          </p:cNvSpPr>
          <p:nvPr/>
        </p:nvSpPr>
        <p:spPr bwMode="auto">
          <a:xfrm flipV="1">
            <a:off x="2291255" y="3529824"/>
            <a:ext cx="4214648" cy="1683307"/>
          </a:xfrm>
          <a:prstGeom prst="line">
            <a:avLst/>
          </a:prstGeom>
          <a:noFill/>
          <a:ln w="15875">
            <a:solidFill>
              <a:srgbClr val="00B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a:p>
        </p:txBody>
      </p:sp>
      <p:sp>
        <p:nvSpPr>
          <p:cNvPr id="9" name="Line 8">
            <a:extLst>
              <a:ext uri="{FF2B5EF4-FFF2-40B4-BE49-F238E27FC236}">
                <a16:creationId xmlns:a16="http://schemas.microsoft.com/office/drawing/2014/main" id="{D77CAC48-5320-A95A-BEA7-53735A8B742B}"/>
              </a:ext>
            </a:extLst>
          </p:cNvPr>
          <p:cNvSpPr>
            <a:spLocks noChangeShapeType="1"/>
          </p:cNvSpPr>
          <p:nvPr/>
        </p:nvSpPr>
        <p:spPr bwMode="auto">
          <a:xfrm flipV="1">
            <a:off x="1986454" y="3394888"/>
            <a:ext cx="4214648" cy="1229664"/>
          </a:xfrm>
          <a:prstGeom prst="line">
            <a:avLst/>
          </a:prstGeom>
          <a:noFill/>
          <a:ln w="158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a:p>
        </p:txBody>
      </p:sp>
    </p:spTree>
    <p:extLst>
      <p:ext uri="{BB962C8B-B14F-4D97-AF65-F5344CB8AC3E}">
        <p14:creationId xmlns:p14="http://schemas.microsoft.com/office/powerpoint/2010/main" val="2260024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228600"/>
            <a:ext cx="7772400" cy="990600"/>
          </a:xfrm>
        </p:spPr>
        <p:txBody>
          <a:bodyPr>
            <a:normAutofit/>
          </a:bodyPr>
          <a:lstStyle/>
          <a:p>
            <a:pPr>
              <a:defRPr/>
            </a:pPr>
            <a:r>
              <a:rPr lang="en-US" sz="4000" dirty="0"/>
              <a:t>Approaches to Minimize SSR</a:t>
            </a:r>
          </a:p>
        </p:txBody>
      </p:sp>
      <p:sp>
        <p:nvSpPr>
          <p:cNvPr id="3" name="Content Placeholder 2"/>
          <p:cNvSpPr>
            <a:spLocks noGrp="1"/>
          </p:cNvSpPr>
          <p:nvPr>
            <p:ph idx="1"/>
          </p:nvPr>
        </p:nvSpPr>
        <p:spPr>
          <a:xfrm>
            <a:off x="944880" y="1676400"/>
            <a:ext cx="10322560" cy="4419600"/>
          </a:xfrm>
        </p:spPr>
        <p:txBody>
          <a:bodyPr>
            <a:normAutofit/>
          </a:bodyPr>
          <a:lstStyle/>
          <a:p>
            <a:pPr>
              <a:buFont typeface="Wingdings" charset="2"/>
              <a:buChar char="l"/>
              <a:defRPr/>
            </a:pPr>
            <a:r>
              <a:rPr lang="en-US" dirty="0"/>
              <a:t>The </a:t>
            </a:r>
            <a:r>
              <a:rPr lang="en-US" dirty="0">
                <a:solidFill>
                  <a:srgbClr val="C00000"/>
                </a:solidFill>
              </a:rPr>
              <a:t>closed form </a:t>
            </a:r>
            <a:r>
              <a:rPr lang="en-US" dirty="0"/>
              <a:t>for finding linear regression which is computationally expensive for large datasets.</a:t>
            </a:r>
          </a:p>
          <a:p>
            <a:pPr>
              <a:buFont typeface="Wingdings" charset="2"/>
              <a:buChar char="l"/>
              <a:defRPr/>
            </a:pPr>
            <a:endParaRPr lang="en-US" dirty="0"/>
          </a:p>
          <a:p>
            <a:pPr>
              <a:buFont typeface="Wingdings" charset="2"/>
              <a:buChar char="l"/>
              <a:defRPr/>
            </a:pPr>
            <a:r>
              <a:rPr lang="en-US" dirty="0"/>
              <a:t>There are also </a:t>
            </a:r>
            <a:r>
              <a:rPr lang="en-US" dirty="0">
                <a:solidFill>
                  <a:srgbClr val="C00000"/>
                </a:solidFill>
              </a:rPr>
              <a:t>greedy</a:t>
            </a:r>
            <a:r>
              <a:rPr lang="en-US" dirty="0"/>
              <a:t> approaches to </a:t>
            </a:r>
            <a:r>
              <a:rPr lang="en-US" dirty="0">
                <a:solidFill>
                  <a:srgbClr val="C00000"/>
                </a:solidFill>
              </a:rPr>
              <a:t>estimate</a:t>
            </a:r>
            <a:r>
              <a:rPr lang="en-US" dirty="0"/>
              <a:t> </a:t>
            </a:r>
            <a:r>
              <a:rPr lang="en-US" dirty="0">
                <a:solidFill>
                  <a:srgbClr val="C00000"/>
                </a:solidFill>
              </a:rPr>
              <a:t>optimal</a:t>
            </a:r>
            <a:r>
              <a:rPr lang="en-US" dirty="0"/>
              <a:t> weights with </a:t>
            </a:r>
            <a:r>
              <a:rPr lang="en-US" dirty="0">
                <a:solidFill>
                  <a:srgbClr val="C00000"/>
                </a:solidFill>
              </a:rPr>
              <a:t>less computation cost</a:t>
            </a:r>
            <a:r>
              <a:rPr lang="en-US" dirty="0"/>
              <a:t>. </a:t>
            </a:r>
          </a:p>
          <a:p>
            <a:pPr>
              <a:buFont typeface="Wingdings" charset="2"/>
              <a:buChar char="l"/>
              <a:defRPr/>
            </a:pPr>
            <a:endParaRPr lang="en-US" dirty="0"/>
          </a:p>
          <a:p>
            <a:pPr>
              <a:buFont typeface="Wingdings" charset="2"/>
              <a:buChar char="l"/>
              <a:defRPr/>
            </a:pPr>
            <a:r>
              <a:rPr lang="en-US" dirty="0"/>
              <a:t>One common greedy approach is </a:t>
            </a:r>
            <a:r>
              <a:rPr lang="en-US" dirty="0">
                <a:solidFill>
                  <a:srgbClr val="C00000"/>
                </a:solidFill>
              </a:rPr>
              <a:t>gradient descendent</a:t>
            </a:r>
            <a:r>
              <a:rPr lang="en-US" dirty="0"/>
              <a:t>.</a:t>
            </a:r>
          </a:p>
        </p:txBody>
      </p:sp>
    </p:spTree>
    <p:extLst>
      <p:ext uri="{BB962C8B-B14F-4D97-AF65-F5344CB8AC3E}">
        <p14:creationId xmlns:p14="http://schemas.microsoft.com/office/powerpoint/2010/main" val="2838125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10534-002A-881A-AC77-B305F6005029}"/>
              </a:ext>
            </a:extLst>
          </p:cNvPr>
          <p:cNvSpPr>
            <a:spLocks noGrp="1"/>
          </p:cNvSpPr>
          <p:nvPr>
            <p:ph type="title"/>
          </p:nvPr>
        </p:nvSpPr>
        <p:spPr/>
        <p:txBody>
          <a:bodyPr>
            <a:normAutofit/>
          </a:bodyPr>
          <a:lstStyle/>
          <a:p>
            <a:pPr>
              <a:defRPr/>
            </a:pPr>
            <a:r>
              <a:rPr lang="en-US" sz="4000" dirty="0"/>
              <a:t>Closed-form Method</a:t>
            </a:r>
          </a:p>
        </p:txBody>
      </p:sp>
      <p:sp>
        <p:nvSpPr>
          <p:cNvPr id="3" name="Content Placeholder 2">
            <a:extLst>
              <a:ext uri="{FF2B5EF4-FFF2-40B4-BE49-F238E27FC236}">
                <a16:creationId xmlns:a16="http://schemas.microsoft.com/office/drawing/2014/main" id="{8D76ABAE-2291-1ADA-C9DD-BFD667B4BF1C}"/>
              </a:ext>
            </a:extLst>
          </p:cNvPr>
          <p:cNvSpPr>
            <a:spLocks noGrp="1"/>
          </p:cNvSpPr>
          <p:nvPr>
            <p:ph idx="1"/>
          </p:nvPr>
        </p:nvSpPr>
        <p:spPr>
          <a:xfrm>
            <a:off x="838199" y="1600201"/>
            <a:ext cx="11127547" cy="4525963"/>
          </a:xfrm>
        </p:spPr>
        <p:txBody>
          <a:bodyPr>
            <a:normAutofit/>
          </a:bodyPr>
          <a:lstStyle/>
          <a:p>
            <a:pPr marL="0" indent="0">
              <a:buNone/>
            </a:pPr>
            <a:r>
              <a:rPr lang="cy-GB" dirty="0"/>
              <a:t>ŷ</a:t>
            </a:r>
            <a:r>
              <a:rPr lang="en-US" dirty="0"/>
              <a:t> = a + bx </a:t>
            </a:r>
          </a:p>
          <a:p>
            <a:pPr marL="0" indent="0">
              <a:buNone/>
            </a:pPr>
            <a:endParaRPr lang="es-ES" b="1" dirty="0"/>
          </a:p>
          <a:p>
            <a:pPr marL="0" indent="0">
              <a:buNone/>
            </a:pPr>
            <a:r>
              <a:rPr lang="es-ES" b="1" dirty="0">
                <a:solidFill>
                  <a:srgbClr val="FF0000"/>
                </a:solidFill>
              </a:rPr>
              <a:t>SSR = Σ(y — ŷ)² = Σ(y — a — </a:t>
            </a:r>
            <a:r>
              <a:rPr lang="en-US" b="1" dirty="0">
                <a:solidFill>
                  <a:srgbClr val="FF0000"/>
                </a:solidFill>
              </a:rPr>
              <a:t>bx</a:t>
            </a:r>
            <a:r>
              <a:rPr lang="es-ES" b="1" dirty="0">
                <a:solidFill>
                  <a:srgbClr val="FF0000"/>
                </a:solidFill>
              </a:rPr>
              <a:t>)²</a:t>
            </a:r>
          </a:p>
          <a:p>
            <a:pPr marL="0" indent="0">
              <a:buNone/>
            </a:pPr>
            <a:r>
              <a:rPr lang="en-US" dirty="0"/>
              <a:t>To minimize SSR, we take the </a:t>
            </a:r>
            <a:r>
              <a:rPr lang="en-US" dirty="0">
                <a:solidFill>
                  <a:srgbClr val="FF0000"/>
                </a:solidFill>
              </a:rPr>
              <a:t>partial derivatives </a:t>
            </a:r>
            <a:r>
              <a:rPr lang="en-US" dirty="0"/>
              <a:t>of SSR with respect to m and b, set them equal to zero, and solve for a and b.</a:t>
            </a:r>
          </a:p>
          <a:p>
            <a:pPr marL="0" indent="0">
              <a:buNone/>
            </a:pPr>
            <a:endParaRPr lang="en-US" dirty="0"/>
          </a:p>
          <a:p>
            <a:pPr marL="0" indent="0">
              <a:buNone/>
            </a:pPr>
            <a:endParaRPr lang="en-US" dirty="0"/>
          </a:p>
        </p:txBody>
      </p:sp>
      <p:graphicFrame>
        <p:nvGraphicFramePr>
          <p:cNvPr id="6" name="Object 5">
            <a:extLst>
              <a:ext uri="{FF2B5EF4-FFF2-40B4-BE49-F238E27FC236}">
                <a16:creationId xmlns:a16="http://schemas.microsoft.com/office/drawing/2014/main" id="{55FBDC52-B4DB-727D-AFDD-99AA51ABD24A}"/>
              </a:ext>
            </a:extLst>
          </p:cNvPr>
          <p:cNvGraphicFramePr>
            <a:graphicFrameLocks noChangeAspect="1"/>
          </p:cNvGraphicFramePr>
          <p:nvPr/>
        </p:nvGraphicFramePr>
        <p:xfrm>
          <a:off x="6812661" y="4060256"/>
          <a:ext cx="2894518" cy="2129600"/>
        </p:xfrm>
        <a:graphic>
          <a:graphicData uri="http://schemas.openxmlformats.org/presentationml/2006/ole">
            <mc:AlternateContent xmlns:mc="http://schemas.openxmlformats.org/markup-compatibility/2006">
              <mc:Choice xmlns:v="urn:schemas-microsoft-com:vml" Requires="v">
                <p:oleObj name="PBrush" r:id="rId2" imgW="2114640" imgH="1555920" progId="">
                  <p:embed/>
                </p:oleObj>
              </mc:Choice>
              <mc:Fallback>
                <p:oleObj name="PBrush" r:id="rId2" imgW="2114640" imgH="1555920" progId="">
                  <p:embed/>
                  <p:pic>
                    <p:nvPicPr>
                      <p:cNvPr id="6" name="Object 5">
                        <a:extLst>
                          <a:ext uri="{FF2B5EF4-FFF2-40B4-BE49-F238E27FC236}">
                            <a16:creationId xmlns:a16="http://schemas.microsoft.com/office/drawing/2014/main" id="{55FBDC52-B4DB-727D-AFDD-99AA51ABD24A}"/>
                          </a:ext>
                        </a:extLst>
                      </p:cNvPr>
                      <p:cNvPicPr/>
                      <p:nvPr/>
                    </p:nvPicPr>
                    <p:blipFill>
                      <a:blip r:embed="rId3"/>
                      <a:stretch>
                        <a:fillRect/>
                      </a:stretch>
                    </p:blipFill>
                    <p:spPr>
                      <a:xfrm>
                        <a:off x="6812661" y="4060256"/>
                        <a:ext cx="2894518" cy="212960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D4EAF3C6-9F36-ED60-1EC7-61D3FFA947C5}"/>
              </a:ext>
            </a:extLst>
          </p:cNvPr>
          <p:cNvGraphicFramePr>
            <a:graphicFrameLocks noChangeAspect="1"/>
          </p:cNvGraphicFramePr>
          <p:nvPr/>
        </p:nvGraphicFramePr>
        <p:xfrm>
          <a:off x="2130932" y="3987104"/>
          <a:ext cx="2944231" cy="2166176"/>
        </p:xfrm>
        <a:graphic>
          <a:graphicData uri="http://schemas.openxmlformats.org/presentationml/2006/ole">
            <mc:AlternateContent xmlns:mc="http://schemas.openxmlformats.org/markup-compatibility/2006">
              <mc:Choice xmlns:v="urn:schemas-microsoft-com:vml" Requires="v">
                <p:oleObj name="PBrush" r:id="rId4" imgW="2114640" imgH="1555920" progId="">
                  <p:embed/>
                </p:oleObj>
              </mc:Choice>
              <mc:Fallback>
                <p:oleObj name="PBrush" r:id="rId4" imgW="2114640" imgH="1555920" progId="">
                  <p:embed/>
                  <p:pic>
                    <p:nvPicPr>
                      <p:cNvPr id="7" name="Object 6">
                        <a:extLst>
                          <a:ext uri="{FF2B5EF4-FFF2-40B4-BE49-F238E27FC236}">
                            <a16:creationId xmlns:a16="http://schemas.microsoft.com/office/drawing/2014/main" id="{D4EAF3C6-9F36-ED60-1EC7-61D3FFA947C5}"/>
                          </a:ext>
                        </a:extLst>
                      </p:cNvPr>
                      <p:cNvPicPr/>
                      <p:nvPr/>
                    </p:nvPicPr>
                    <p:blipFill>
                      <a:blip r:embed="rId5"/>
                      <a:stretch>
                        <a:fillRect/>
                      </a:stretch>
                    </p:blipFill>
                    <p:spPr>
                      <a:xfrm>
                        <a:off x="2130932" y="3987104"/>
                        <a:ext cx="2944231" cy="2166176"/>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BA3B935A-73B4-BB0B-A8FA-41199E2D7E0D}"/>
              </a:ext>
            </a:extLst>
          </p:cNvPr>
          <p:cNvGraphicFramePr>
            <a:graphicFrameLocks noChangeAspect="1"/>
          </p:cNvGraphicFramePr>
          <p:nvPr/>
        </p:nvGraphicFramePr>
        <p:xfrm>
          <a:off x="7697517" y="593376"/>
          <a:ext cx="3503058" cy="2194624"/>
        </p:xfrm>
        <a:graphic>
          <a:graphicData uri="http://schemas.openxmlformats.org/presentationml/2006/ole">
            <mc:AlternateContent xmlns:mc="http://schemas.openxmlformats.org/markup-compatibility/2006">
              <mc:Choice xmlns:v="urn:schemas-microsoft-com:vml" Requires="v">
                <p:oleObj name="PBrush" r:id="rId6" imgW="4267080" imgH="2673360" progId="">
                  <p:embed/>
                </p:oleObj>
              </mc:Choice>
              <mc:Fallback>
                <p:oleObj name="PBrush" r:id="rId6" imgW="4267080" imgH="2673360" progId="">
                  <p:embed/>
                  <p:pic>
                    <p:nvPicPr>
                      <p:cNvPr id="8" name="Object 7">
                        <a:extLst>
                          <a:ext uri="{FF2B5EF4-FFF2-40B4-BE49-F238E27FC236}">
                            <a16:creationId xmlns:a16="http://schemas.microsoft.com/office/drawing/2014/main" id="{BA3B935A-73B4-BB0B-A8FA-41199E2D7E0D}"/>
                          </a:ext>
                        </a:extLst>
                      </p:cNvPr>
                      <p:cNvPicPr/>
                      <p:nvPr/>
                    </p:nvPicPr>
                    <p:blipFill>
                      <a:blip r:embed="rId7"/>
                      <a:stretch>
                        <a:fillRect/>
                      </a:stretch>
                    </p:blipFill>
                    <p:spPr>
                      <a:xfrm>
                        <a:off x="7697517" y="593376"/>
                        <a:ext cx="3503058" cy="2194624"/>
                      </a:xfrm>
                      <a:prstGeom prst="rect">
                        <a:avLst/>
                      </a:prstGeom>
                    </p:spPr>
                  </p:pic>
                </p:oleObj>
              </mc:Fallback>
            </mc:AlternateContent>
          </a:graphicData>
        </a:graphic>
      </p:graphicFrame>
      <p:sp>
        <p:nvSpPr>
          <p:cNvPr id="9" name="Line 8">
            <a:extLst>
              <a:ext uri="{FF2B5EF4-FFF2-40B4-BE49-F238E27FC236}">
                <a16:creationId xmlns:a16="http://schemas.microsoft.com/office/drawing/2014/main" id="{FAEF8DFE-7C8C-0B73-7093-099B16824448}"/>
              </a:ext>
            </a:extLst>
          </p:cNvPr>
          <p:cNvSpPr>
            <a:spLocks noChangeShapeType="1"/>
          </p:cNvSpPr>
          <p:nvPr/>
        </p:nvSpPr>
        <p:spPr bwMode="auto">
          <a:xfrm flipV="1">
            <a:off x="8484150" y="1075738"/>
            <a:ext cx="2168157" cy="1048925"/>
          </a:xfrm>
          <a:prstGeom prst="line">
            <a:avLst/>
          </a:prstGeom>
          <a:noFill/>
          <a:ln w="158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a:p>
        </p:txBody>
      </p:sp>
    </p:spTree>
    <p:extLst>
      <p:ext uri="{BB962C8B-B14F-4D97-AF65-F5344CB8AC3E}">
        <p14:creationId xmlns:p14="http://schemas.microsoft.com/office/powerpoint/2010/main" val="2632400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B2C0C-3BA3-DDDA-F6D9-98A366779DED}"/>
              </a:ext>
            </a:extLst>
          </p:cNvPr>
          <p:cNvSpPr>
            <a:spLocks noGrp="1"/>
          </p:cNvSpPr>
          <p:nvPr>
            <p:ph type="title"/>
          </p:nvPr>
        </p:nvSpPr>
        <p:spPr/>
        <p:txBody>
          <a:bodyPr/>
          <a:lstStyle/>
          <a:p>
            <a:r>
              <a:rPr lang="en-US" dirty="0"/>
              <a:t>Partial Derivative</a:t>
            </a:r>
          </a:p>
        </p:txBody>
      </p:sp>
      <p:sp>
        <p:nvSpPr>
          <p:cNvPr id="3" name="Content Placeholder 2">
            <a:extLst>
              <a:ext uri="{FF2B5EF4-FFF2-40B4-BE49-F238E27FC236}">
                <a16:creationId xmlns:a16="http://schemas.microsoft.com/office/drawing/2014/main" id="{FA7A3744-2C89-979C-CEEC-8A8534AD7551}"/>
              </a:ext>
            </a:extLst>
          </p:cNvPr>
          <p:cNvSpPr>
            <a:spLocks noGrp="1"/>
          </p:cNvSpPr>
          <p:nvPr>
            <p:ph idx="1"/>
          </p:nvPr>
        </p:nvSpPr>
        <p:spPr/>
        <p:txBody>
          <a:bodyPr>
            <a:normAutofit fontScale="77500" lnSpcReduction="20000"/>
          </a:bodyPr>
          <a:lstStyle/>
          <a:p>
            <a:pPr marL="0" indent="0">
              <a:buNone/>
            </a:pPr>
            <a:r>
              <a:rPr lang="es-ES" b="1" dirty="0">
                <a:solidFill>
                  <a:srgbClr val="FF0000"/>
                </a:solidFill>
              </a:rPr>
              <a:t>SSR = Σ(y — a — </a:t>
            </a:r>
            <a:r>
              <a:rPr lang="en-US" b="1" dirty="0">
                <a:solidFill>
                  <a:srgbClr val="FF0000"/>
                </a:solidFill>
              </a:rPr>
              <a:t>bx</a:t>
            </a:r>
            <a:r>
              <a:rPr lang="es-ES" b="1" dirty="0">
                <a:solidFill>
                  <a:srgbClr val="FF0000"/>
                </a:solidFill>
              </a:rPr>
              <a:t>)²</a:t>
            </a:r>
            <a:endParaRPr lang="en-US" dirty="0">
              <a:solidFill>
                <a:srgbClr val="FF0000"/>
              </a:solidFill>
            </a:endParaRPr>
          </a:p>
          <a:p>
            <a:pPr marL="0" indent="0">
              <a:buNone/>
            </a:pPr>
            <a:endParaRPr lang="en-US" dirty="0"/>
          </a:p>
          <a:p>
            <a:pPr marL="0" indent="0">
              <a:buNone/>
            </a:pPr>
            <a:r>
              <a:rPr lang="en-US" dirty="0"/>
              <a:t>Taking the partial derivative of SSR with respect to b:</a:t>
            </a:r>
          </a:p>
          <a:p>
            <a:pPr marL="0" indent="0">
              <a:buNone/>
            </a:pPr>
            <a:r>
              <a:rPr lang="es-ES" b="1" dirty="0"/>
              <a:t>∂SSR/∂b = -2Σx(y — a — </a:t>
            </a:r>
            <a:r>
              <a:rPr lang="es-ES" b="1" dirty="0" err="1"/>
              <a:t>bx</a:t>
            </a:r>
            <a:r>
              <a:rPr lang="es-ES" b="1" dirty="0"/>
              <a:t>) = 0</a:t>
            </a:r>
          </a:p>
          <a:p>
            <a:pPr marL="0" indent="0">
              <a:buNone/>
            </a:pPr>
            <a:r>
              <a:rPr lang="el-GR" b="1" dirty="0"/>
              <a:t>Σ</a:t>
            </a:r>
            <a:r>
              <a:rPr lang="en-US" b="1" dirty="0" err="1"/>
              <a:t>xy</a:t>
            </a:r>
            <a:r>
              <a:rPr lang="en-US" b="1" dirty="0"/>
              <a:t> — a</a:t>
            </a:r>
            <a:r>
              <a:rPr lang="el-GR" b="1" dirty="0"/>
              <a:t>Σ</a:t>
            </a:r>
            <a:r>
              <a:rPr lang="en-US" b="1" dirty="0"/>
              <a:t>x — b</a:t>
            </a:r>
            <a:r>
              <a:rPr lang="el-GR" b="1" dirty="0"/>
              <a:t>Σ</a:t>
            </a:r>
            <a:r>
              <a:rPr lang="en-US" b="1" dirty="0"/>
              <a:t>x² = 0</a:t>
            </a:r>
            <a:endParaRPr lang="es-ES" b="1" dirty="0"/>
          </a:p>
          <a:p>
            <a:pPr marL="0" indent="0">
              <a:buNone/>
            </a:pPr>
            <a:r>
              <a:rPr lang="en-US" b="1" dirty="0"/>
              <a:t> </a:t>
            </a:r>
            <a:r>
              <a:rPr lang="en-US" b="1" dirty="0">
                <a:highlight>
                  <a:srgbClr val="FFFF00"/>
                </a:highlight>
              </a:rPr>
              <a:t>b = (</a:t>
            </a:r>
            <a:r>
              <a:rPr lang="el-GR" b="1" dirty="0">
                <a:highlight>
                  <a:srgbClr val="FFFF00"/>
                </a:highlight>
              </a:rPr>
              <a:t>Σ</a:t>
            </a:r>
            <a:r>
              <a:rPr lang="en-US" b="1" dirty="0" err="1">
                <a:highlight>
                  <a:srgbClr val="FFFF00"/>
                </a:highlight>
              </a:rPr>
              <a:t>xy</a:t>
            </a:r>
            <a:r>
              <a:rPr lang="en-US" b="1" dirty="0">
                <a:highlight>
                  <a:srgbClr val="FFFF00"/>
                </a:highlight>
              </a:rPr>
              <a:t> — a</a:t>
            </a:r>
            <a:r>
              <a:rPr lang="el-GR" b="1" dirty="0">
                <a:highlight>
                  <a:srgbClr val="FFFF00"/>
                </a:highlight>
              </a:rPr>
              <a:t>Σ</a:t>
            </a:r>
            <a:r>
              <a:rPr lang="en-US" b="1" dirty="0">
                <a:highlight>
                  <a:srgbClr val="FFFF00"/>
                </a:highlight>
              </a:rPr>
              <a:t>x) / </a:t>
            </a:r>
            <a:r>
              <a:rPr lang="el-GR" b="1" dirty="0">
                <a:highlight>
                  <a:srgbClr val="FFFF00"/>
                </a:highlight>
              </a:rPr>
              <a:t>Σ</a:t>
            </a:r>
            <a:r>
              <a:rPr lang="en-US" b="1" dirty="0">
                <a:highlight>
                  <a:srgbClr val="FFFF00"/>
                </a:highlight>
              </a:rPr>
              <a:t>x²</a:t>
            </a:r>
            <a:endParaRPr lang="en-US" dirty="0">
              <a:highlight>
                <a:srgbClr val="FFFF00"/>
              </a:highlight>
            </a:endParaRPr>
          </a:p>
          <a:p>
            <a:pPr marL="0" indent="0">
              <a:buNone/>
            </a:pPr>
            <a:endParaRPr lang="en-US" dirty="0"/>
          </a:p>
          <a:p>
            <a:pPr marL="0" indent="0">
              <a:buNone/>
            </a:pPr>
            <a:endParaRPr lang="en-US" dirty="0"/>
          </a:p>
          <a:p>
            <a:pPr marL="0" indent="0">
              <a:buNone/>
            </a:pPr>
            <a:r>
              <a:rPr lang="en-US" dirty="0"/>
              <a:t>Taking the partial derivative of SSR with respect to a:</a:t>
            </a:r>
          </a:p>
          <a:p>
            <a:pPr marL="0" indent="0">
              <a:buNone/>
            </a:pPr>
            <a:r>
              <a:rPr lang="es-ES" b="1" dirty="0"/>
              <a:t>∂SSR/∂a = -2Σ(y — a — </a:t>
            </a:r>
            <a:r>
              <a:rPr lang="es-ES" b="1" dirty="0" err="1"/>
              <a:t>bx</a:t>
            </a:r>
            <a:r>
              <a:rPr lang="es-ES" b="1" dirty="0"/>
              <a:t>)</a:t>
            </a:r>
            <a:r>
              <a:rPr lang="en-US" b="1" dirty="0"/>
              <a:t> = 0</a:t>
            </a:r>
          </a:p>
          <a:p>
            <a:pPr marL="0" indent="0">
              <a:buNone/>
            </a:pPr>
            <a:r>
              <a:rPr lang="el-GR" b="1" dirty="0"/>
              <a:t>Σ</a:t>
            </a:r>
            <a:r>
              <a:rPr lang="en-US" b="1" dirty="0"/>
              <a:t>y — </a:t>
            </a:r>
            <a:r>
              <a:rPr lang="en-US" b="1" dirty="0" err="1"/>
              <a:t>na</a:t>
            </a:r>
            <a:r>
              <a:rPr lang="en-US" b="1" dirty="0"/>
              <a:t> — b</a:t>
            </a:r>
            <a:r>
              <a:rPr lang="el-GR" b="1" dirty="0"/>
              <a:t>Σ</a:t>
            </a:r>
            <a:r>
              <a:rPr lang="en-US" b="1" dirty="0"/>
              <a:t>x = 0</a:t>
            </a:r>
          </a:p>
          <a:p>
            <a:pPr marL="0" indent="0">
              <a:buNone/>
            </a:pPr>
            <a:r>
              <a:rPr lang="en-US" b="1" dirty="0">
                <a:highlight>
                  <a:srgbClr val="FFFF00"/>
                </a:highlight>
              </a:rPr>
              <a:t>a</a:t>
            </a:r>
            <a:r>
              <a:rPr lang="en-US" b="1" dirty="0"/>
              <a:t> = (</a:t>
            </a:r>
            <a:r>
              <a:rPr lang="el-GR" b="1" dirty="0"/>
              <a:t>Σ</a:t>
            </a:r>
            <a:r>
              <a:rPr lang="en-US" b="1" dirty="0"/>
              <a:t>y — b</a:t>
            </a:r>
            <a:r>
              <a:rPr lang="el-GR" b="1" dirty="0"/>
              <a:t>Σ</a:t>
            </a:r>
            <a:r>
              <a:rPr lang="en-US" b="1" dirty="0"/>
              <a:t>x) / n = </a:t>
            </a:r>
            <a:r>
              <a:rPr lang="en-US" b="1" dirty="0">
                <a:highlight>
                  <a:srgbClr val="FFFF00"/>
                </a:highlight>
              </a:rPr>
              <a:t>𝑦 ̄−𝑏𝑥 ̄</a:t>
            </a:r>
          </a:p>
        </p:txBody>
      </p:sp>
    </p:spTree>
    <p:extLst>
      <p:ext uri="{BB962C8B-B14F-4D97-AF65-F5344CB8AC3E}">
        <p14:creationId xmlns:p14="http://schemas.microsoft.com/office/powerpoint/2010/main" val="2895677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a:bodyPr>
          <a:lstStyle/>
          <a:p>
            <a:pPr>
              <a:defRPr/>
            </a:pPr>
            <a:r>
              <a:rPr lang="en-US" sz="4000" dirty="0"/>
              <a:t>The Least Squares Equation</a:t>
            </a:r>
          </a:p>
        </p:txBody>
      </p:sp>
      <p:sp>
        <p:nvSpPr>
          <p:cNvPr id="20483" name="Rectangle 3"/>
          <p:cNvSpPr>
            <a:spLocks noGrp="1" noChangeArrowheads="1"/>
          </p:cNvSpPr>
          <p:nvPr>
            <p:ph type="body" idx="1"/>
          </p:nvPr>
        </p:nvSpPr>
        <p:spPr>
          <a:xfrm>
            <a:off x="934487" y="2208557"/>
            <a:ext cx="7539185" cy="879376"/>
          </a:xfrm>
        </p:spPr>
        <p:txBody>
          <a:bodyPr>
            <a:normAutofit fontScale="92500" lnSpcReduction="10000"/>
          </a:bodyPr>
          <a:lstStyle/>
          <a:p>
            <a:pPr marL="0" indent="0">
              <a:buNone/>
            </a:pPr>
            <a:r>
              <a:rPr lang="en-US" dirty="0"/>
              <a:t> 1) b = (</a:t>
            </a:r>
            <a:r>
              <a:rPr lang="el-GR" dirty="0"/>
              <a:t>Σ</a:t>
            </a:r>
            <a:r>
              <a:rPr lang="en-US" dirty="0" err="1"/>
              <a:t>xy</a:t>
            </a:r>
            <a:r>
              <a:rPr lang="en-US" dirty="0"/>
              <a:t> — a</a:t>
            </a:r>
            <a:r>
              <a:rPr lang="el-GR" dirty="0"/>
              <a:t>Σ</a:t>
            </a:r>
            <a:r>
              <a:rPr lang="en-US" dirty="0"/>
              <a:t>x) / </a:t>
            </a:r>
            <a:r>
              <a:rPr lang="el-GR" dirty="0"/>
              <a:t>Σ</a:t>
            </a:r>
            <a:r>
              <a:rPr lang="en-US" dirty="0"/>
              <a:t>x² </a:t>
            </a:r>
          </a:p>
          <a:p>
            <a:pPr marL="0" indent="0">
              <a:buNone/>
            </a:pPr>
            <a:r>
              <a:rPr lang="en-US" dirty="0"/>
              <a:t> 2) a = (</a:t>
            </a:r>
            <a:r>
              <a:rPr lang="el-GR" dirty="0"/>
              <a:t>Σ</a:t>
            </a:r>
            <a:r>
              <a:rPr lang="en-US" dirty="0"/>
              <a:t>y — b</a:t>
            </a:r>
            <a:r>
              <a:rPr lang="el-GR" dirty="0"/>
              <a:t>Σ</a:t>
            </a:r>
            <a:r>
              <a:rPr lang="en-US" dirty="0"/>
              <a:t>x) / n </a:t>
            </a:r>
            <a:endParaRPr lang="en-US" dirty="0">
              <a:latin typeface="Tekton Pro" pitchFamily="34" charset="0"/>
            </a:endParaRPr>
          </a:p>
          <a:p>
            <a:pPr marL="0" indent="0" eaLnBrk="1" hangingPunct="1">
              <a:buNone/>
            </a:pPr>
            <a:endParaRPr lang="en-US" dirty="0">
              <a:latin typeface="Tekton Pro" pitchFamily="34" charset="0"/>
            </a:endParaRPr>
          </a:p>
        </p:txBody>
      </p:sp>
      <mc:AlternateContent xmlns:mc="http://schemas.openxmlformats.org/markup-compatibility/2006" xmlns:a14="http://schemas.microsoft.com/office/drawing/2010/main">
        <mc:Choice Requires="a14">
          <p:sp>
            <p:nvSpPr>
              <p:cNvPr id="20485" name="Object 5"/>
              <p:cNvSpPr txBox="1"/>
              <p:nvPr/>
            </p:nvSpPr>
            <p:spPr bwMode="auto">
              <a:xfrm>
                <a:off x="1984375" y="3464559"/>
                <a:ext cx="4111625" cy="2022772"/>
              </a:xfrm>
              <a:prstGeom prst="rect">
                <a:avLst/>
              </a:prstGeom>
              <a:solidFill>
                <a:srgbClr val="FFFFCC"/>
              </a:solidFill>
              <a:ln w="9525">
                <a:solidFill>
                  <a:schemeClr val="tx1"/>
                </a:solidFill>
                <a:miter lim="800000"/>
                <a:headEnd/>
                <a:tailEnd/>
              </a:ln>
            </p:spPr>
            <p:txBody>
              <a:bodyPr>
                <a:normAutofit/>
              </a:bodyPr>
              <a:lstStyle/>
              <a:p>
                <a:pPr/>
                <a14:m>
                  <m:oMathPara xmlns:m="http://schemas.openxmlformats.org/officeDocument/2006/math">
                    <m:oMathParaPr>
                      <m:jc m:val="left"/>
                    </m:oMathParaPr>
                    <m:oMath xmlns:m="http://schemas.openxmlformats.org/officeDocument/2006/math">
                      <m:r>
                        <a:rPr lang="en-US" sz="2800" i="1" smtClean="0">
                          <a:solidFill>
                            <a:srgbClr val="FF0000"/>
                          </a:solidFill>
                          <a:latin typeface="Cambria Math" panose="02040503050406030204" pitchFamily="18" charset="0"/>
                        </a:rPr>
                        <m:t>𝑏</m:t>
                      </m:r>
                      <m:r>
                        <a:rPr lang="en-US" sz="2800" i="1" smtClean="0">
                          <a:solidFill>
                            <a:srgbClr val="FF0000"/>
                          </a:solidFill>
                          <a:latin typeface="Cambria Math" panose="02040503050406030204" pitchFamily="18" charset="0"/>
                        </a:rPr>
                        <m:t>=</m:t>
                      </m:r>
                      <m:f>
                        <m:fPr>
                          <m:ctrlPr>
                            <a:rPr lang="en-US" sz="2800" i="1">
                              <a:solidFill>
                                <a:srgbClr val="FF0000"/>
                              </a:solidFill>
                              <a:latin typeface="Cambria Math" panose="02040503050406030204" pitchFamily="18" charset="0"/>
                            </a:rPr>
                          </m:ctrlPr>
                        </m:fPr>
                        <m:num>
                          <m:nary>
                            <m:naryPr>
                              <m:chr m:val="∑"/>
                              <m:subHide m:val="on"/>
                              <m:supHide m:val="on"/>
                              <m:ctrlPr>
                                <a:rPr lang="en-US" sz="2800" i="1">
                                  <a:solidFill>
                                    <a:srgbClr val="FF0000"/>
                                  </a:solidFill>
                                  <a:latin typeface="Cambria Math" panose="02040503050406030204" pitchFamily="18" charset="0"/>
                                </a:rPr>
                              </m:ctrlPr>
                            </m:naryPr>
                            <m:sub/>
                            <m:sup/>
                            <m:e>
                              <m:r>
                                <a:rPr lang="en-US" sz="2800" i="1">
                                  <a:solidFill>
                                    <a:srgbClr val="FF0000"/>
                                  </a:solidFill>
                                  <a:latin typeface="Cambria Math" panose="02040503050406030204" pitchFamily="18" charset="0"/>
                                </a:rPr>
                                <m:t>𝑥𝑦</m:t>
                              </m:r>
                              <m:r>
                                <a:rPr lang="en-US" sz="2800" i="1">
                                  <a:solidFill>
                                    <a:srgbClr val="FF0000"/>
                                  </a:solidFill>
                                  <a:latin typeface="Cambria Math" panose="02040503050406030204" pitchFamily="18" charset="0"/>
                                </a:rPr>
                                <m:t>−</m:t>
                              </m:r>
                              <m:f>
                                <m:fPr>
                                  <m:ctrlPr>
                                    <a:rPr lang="en-US" sz="2800" i="1">
                                      <a:solidFill>
                                        <a:srgbClr val="FF0000"/>
                                      </a:solidFill>
                                      <a:latin typeface="Cambria Math" panose="02040503050406030204" pitchFamily="18" charset="0"/>
                                    </a:rPr>
                                  </m:ctrlPr>
                                </m:fPr>
                                <m:num>
                                  <m:nary>
                                    <m:naryPr>
                                      <m:chr m:val="∑"/>
                                      <m:subHide m:val="on"/>
                                      <m:supHide m:val="on"/>
                                      <m:ctrlPr>
                                        <a:rPr lang="en-US" sz="2800" i="1">
                                          <a:solidFill>
                                            <a:srgbClr val="FF0000"/>
                                          </a:solidFill>
                                          <a:latin typeface="Cambria Math" panose="02040503050406030204" pitchFamily="18" charset="0"/>
                                        </a:rPr>
                                      </m:ctrlPr>
                                    </m:naryPr>
                                    <m:sub/>
                                    <m:sup/>
                                    <m:e>
                                      <m:r>
                                        <a:rPr lang="en-US" sz="2800" i="1">
                                          <a:solidFill>
                                            <a:srgbClr val="FF0000"/>
                                          </a:solidFill>
                                          <a:latin typeface="Cambria Math" panose="02040503050406030204" pitchFamily="18" charset="0"/>
                                        </a:rPr>
                                        <m:t>𝑥</m:t>
                                      </m:r>
                                      <m:nary>
                                        <m:naryPr>
                                          <m:chr m:val="∑"/>
                                          <m:subHide m:val="on"/>
                                          <m:supHide m:val="on"/>
                                          <m:ctrlPr>
                                            <a:rPr lang="en-US" sz="2800" i="1">
                                              <a:solidFill>
                                                <a:srgbClr val="FF0000"/>
                                              </a:solidFill>
                                              <a:latin typeface="Cambria Math" panose="02040503050406030204" pitchFamily="18" charset="0"/>
                                            </a:rPr>
                                          </m:ctrlPr>
                                        </m:naryPr>
                                        <m:sub/>
                                        <m:sup/>
                                        <m:e>
                                          <m:r>
                                            <a:rPr lang="en-US" sz="2800" i="1">
                                              <a:solidFill>
                                                <a:srgbClr val="FF0000"/>
                                              </a:solidFill>
                                              <a:latin typeface="Cambria Math" panose="02040503050406030204" pitchFamily="18" charset="0"/>
                                            </a:rPr>
                                            <m:t>𝑦</m:t>
                                          </m:r>
                                        </m:e>
                                      </m:nary>
                                    </m:e>
                                  </m:nary>
                                </m:num>
                                <m:den>
                                  <m:r>
                                    <a:rPr lang="en-US" sz="2800" i="1">
                                      <a:solidFill>
                                        <a:srgbClr val="FF0000"/>
                                      </a:solidFill>
                                      <a:latin typeface="Cambria Math" panose="02040503050406030204" pitchFamily="18" charset="0"/>
                                    </a:rPr>
                                    <m:t>𝑛</m:t>
                                  </m:r>
                                </m:den>
                              </m:f>
                            </m:e>
                          </m:nary>
                        </m:num>
                        <m:den>
                          <m:nary>
                            <m:naryPr>
                              <m:chr m:val="∑"/>
                              <m:subHide m:val="on"/>
                              <m:supHide m:val="on"/>
                              <m:ctrlPr>
                                <a:rPr lang="en-US" sz="2800" i="1">
                                  <a:solidFill>
                                    <a:srgbClr val="FF0000"/>
                                  </a:solidFill>
                                  <a:latin typeface="Cambria Math" panose="02040503050406030204" pitchFamily="18" charset="0"/>
                                </a:rPr>
                              </m:ctrlPr>
                            </m:naryPr>
                            <m:sub/>
                            <m:sup/>
                            <m:e>
                              <m:sSup>
                                <m:sSupPr>
                                  <m:ctrlPr>
                                    <a:rPr lang="en-US" sz="2800" i="1">
                                      <a:solidFill>
                                        <a:srgbClr val="FF0000"/>
                                      </a:solidFill>
                                      <a:latin typeface="Cambria Math" panose="02040503050406030204" pitchFamily="18" charset="0"/>
                                    </a:rPr>
                                  </m:ctrlPr>
                                </m:sSupPr>
                                <m:e>
                                  <m:r>
                                    <a:rPr lang="en-US" sz="2800" i="1">
                                      <a:solidFill>
                                        <a:srgbClr val="FF0000"/>
                                      </a:solidFill>
                                      <a:latin typeface="Cambria Math" panose="02040503050406030204" pitchFamily="18" charset="0"/>
                                    </a:rPr>
                                    <m:t>𝑥</m:t>
                                  </m:r>
                                </m:e>
                                <m:sup>
                                  <m:r>
                                    <a:rPr lang="en-US" sz="2800" i="1">
                                      <a:solidFill>
                                        <a:srgbClr val="FF0000"/>
                                      </a:solidFill>
                                      <a:latin typeface="Cambria Math" panose="02040503050406030204" pitchFamily="18" charset="0"/>
                                    </a:rPr>
                                    <m:t>2</m:t>
                                  </m:r>
                                </m:sup>
                              </m:sSup>
                              <m:r>
                                <a:rPr lang="en-US" sz="2800" i="1">
                                  <a:solidFill>
                                    <a:srgbClr val="FF0000"/>
                                  </a:solidFill>
                                  <a:latin typeface="Cambria Math" panose="02040503050406030204" pitchFamily="18" charset="0"/>
                                </a:rPr>
                                <m:t>−</m:t>
                              </m:r>
                              <m:f>
                                <m:fPr>
                                  <m:ctrlPr>
                                    <a:rPr lang="en-US" sz="2800" i="1">
                                      <a:solidFill>
                                        <a:srgbClr val="FF0000"/>
                                      </a:solidFill>
                                      <a:latin typeface="Cambria Math" panose="02040503050406030204" pitchFamily="18" charset="0"/>
                                    </a:rPr>
                                  </m:ctrlPr>
                                </m:fPr>
                                <m:num>
                                  <m:r>
                                    <a:rPr lang="en-US" sz="2800" i="1">
                                      <a:solidFill>
                                        <a:srgbClr val="FF0000"/>
                                      </a:solidFill>
                                      <a:latin typeface="Cambria Math" panose="02040503050406030204" pitchFamily="18" charset="0"/>
                                    </a:rPr>
                                    <m:t>(</m:t>
                                  </m:r>
                                  <m:nary>
                                    <m:naryPr>
                                      <m:chr m:val="∑"/>
                                      <m:subHide m:val="on"/>
                                      <m:supHide m:val="on"/>
                                      <m:ctrlPr>
                                        <a:rPr lang="en-US" sz="2800" i="1">
                                          <a:solidFill>
                                            <a:srgbClr val="FF0000"/>
                                          </a:solidFill>
                                          <a:latin typeface="Cambria Math" panose="02040503050406030204" pitchFamily="18" charset="0"/>
                                        </a:rPr>
                                      </m:ctrlPr>
                                    </m:naryPr>
                                    <m:sub/>
                                    <m:sup/>
                                    <m:e>
                                      <m:r>
                                        <a:rPr lang="en-US" sz="2800" i="1">
                                          <a:solidFill>
                                            <a:srgbClr val="FF0000"/>
                                          </a:solidFill>
                                          <a:latin typeface="Cambria Math" panose="02040503050406030204" pitchFamily="18" charset="0"/>
                                        </a:rPr>
                                        <m:t>𝑥</m:t>
                                      </m:r>
                                    </m:e>
                                  </m:nary>
                                  <m:sSup>
                                    <m:sSupPr>
                                      <m:ctrlPr>
                                        <a:rPr lang="en-US" sz="2800" i="1">
                                          <a:solidFill>
                                            <a:srgbClr val="FF0000"/>
                                          </a:solidFill>
                                          <a:latin typeface="Cambria Math" panose="02040503050406030204" pitchFamily="18" charset="0"/>
                                        </a:rPr>
                                      </m:ctrlPr>
                                    </m:sSupPr>
                                    <m:e>
                                      <m:r>
                                        <a:rPr lang="en-US" sz="2800" i="1">
                                          <a:solidFill>
                                            <a:srgbClr val="FF0000"/>
                                          </a:solidFill>
                                          <a:latin typeface="Cambria Math" panose="02040503050406030204" pitchFamily="18" charset="0"/>
                                        </a:rPr>
                                        <m:t>)</m:t>
                                      </m:r>
                                    </m:e>
                                    <m:sup>
                                      <m:r>
                                        <a:rPr lang="en-US" sz="2800" i="1">
                                          <a:solidFill>
                                            <a:srgbClr val="FF0000"/>
                                          </a:solidFill>
                                          <a:latin typeface="Cambria Math" panose="02040503050406030204" pitchFamily="18" charset="0"/>
                                        </a:rPr>
                                        <m:t>2</m:t>
                                      </m:r>
                                    </m:sup>
                                  </m:sSup>
                                </m:num>
                                <m:den>
                                  <m:r>
                                    <a:rPr lang="en-US" sz="2800" i="1">
                                      <a:solidFill>
                                        <a:srgbClr val="FF0000"/>
                                      </a:solidFill>
                                      <a:latin typeface="Cambria Math" panose="02040503050406030204" pitchFamily="18" charset="0"/>
                                    </a:rPr>
                                    <m:t>𝑛</m:t>
                                  </m:r>
                                </m:den>
                              </m:f>
                            </m:e>
                          </m:nary>
                        </m:den>
                      </m:f>
                    </m:oMath>
                  </m:oMathPara>
                </a14:m>
                <a:endParaRPr lang="en-US" sz="2800" dirty="0">
                  <a:solidFill>
                    <a:srgbClr val="FF0000"/>
                  </a:solidFill>
                </a:endParaRPr>
              </a:p>
            </p:txBody>
          </p:sp>
        </mc:Choice>
        <mc:Fallback xmlns="">
          <p:sp>
            <p:nvSpPr>
              <p:cNvPr id="20485" name="Object 5"/>
              <p:cNvSpPr txBox="1">
                <a:spLocks noRot="1" noChangeAspect="1" noMove="1" noResize="1" noEditPoints="1" noAdjustHandles="1" noChangeArrowheads="1" noChangeShapeType="1" noTextEdit="1"/>
              </p:cNvSpPr>
              <p:nvPr/>
            </p:nvSpPr>
            <p:spPr bwMode="auto">
              <a:xfrm>
                <a:off x="1984375" y="3464559"/>
                <a:ext cx="4111625" cy="2022772"/>
              </a:xfrm>
              <a:prstGeom prst="rect">
                <a:avLst/>
              </a:prstGeom>
              <a:blipFill>
                <a:blip r:embed="rId2"/>
                <a:stretch>
                  <a:fillRect/>
                </a:stretch>
              </a:blipFill>
              <a:ln w="9525">
                <a:solidFill>
                  <a:schemeClr val="tx1"/>
                </a:solid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87" name="Object 2"/>
              <p:cNvSpPr txBox="1"/>
              <p:nvPr/>
            </p:nvSpPr>
            <p:spPr bwMode="auto">
              <a:xfrm>
                <a:off x="6250188" y="3986430"/>
                <a:ext cx="3226148" cy="59848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en-US" sz="3600" b="0" i="1" smtClean="0">
                          <a:solidFill>
                            <a:srgbClr val="FF0000"/>
                          </a:solidFill>
                          <a:latin typeface="Cambria Math" panose="02040503050406030204" pitchFamily="18" charset="0"/>
                        </a:rPr>
                        <m:t>→ </m:t>
                      </m:r>
                      <m:r>
                        <a:rPr lang="en-US" sz="3600" i="1" smtClean="0">
                          <a:solidFill>
                            <a:srgbClr val="FF0000"/>
                          </a:solidFill>
                          <a:latin typeface="Cambria Math" panose="02040503050406030204" pitchFamily="18" charset="0"/>
                        </a:rPr>
                        <m:t>𝑎</m:t>
                      </m:r>
                      <m:r>
                        <a:rPr lang="en-US" sz="3600" i="1" smtClean="0">
                          <a:solidFill>
                            <a:srgbClr val="FF0000"/>
                          </a:solidFill>
                          <a:latin typeface="Cambria Math" panose="02040503050406030204" pitchFamily="18" charset="0"/>
                        </a:rPr>
                        <m:t>=</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𝑦</m:t>
                          </m:r>
                        </m:e>
                      </m:acc>
                      <m:r>
                        <a:rPr lang="en-US" sz="3600" i="1">
                          <a:solidFill>
                            <a:srgbClr val="FF0000"/>
                          </a:solidFill>
                          <a:latin typeface="Cambria Math" panose="02040503050406030204" pitchFamily="18" charset="0"/>
                        </a:rPr>
                        <m:t>−</m:t>
                      </m:r>
                      <m:r>
                        <a:rPr lang="en-US" sz="3600" i="1">
                          <a:solidFill>
                            <a:srgbClr val="FF0000"/>
                          </a:solidFill>
                          <a:latin typeface="Cambria Math" panose="02040503050406030204" pitchFamily="18" charset="0"/>
                        </a:rPr>
                        <m:t>𝑏</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oMath>
                  </m:oMathPara>
                </a14:m>
                <a:endParaRPr lang="en-US" sz="3600" dirty="0">
                  <a:solidFill>
                    <a:srgbClr val="FF0000"/>
                  </a:solidFill>
                </a:endParaRPr>
              </a:p>
            </p:txBody>
          </p:sp>
        </mc:Choice>
        <mc:Fallback xmlns="">
          <p:sp>
            <p:nvSpPr>
              <p:cNvPr id="20487" name="Object 2"/>
              <p:cNvSpPr txBox="1">
                <a:spLocks noRot="1" noChangeAspect="1" noMove="1" noResize="1" noEditPoints="1" noAdjustHandles="1" noChangeArrowheads="1" noChangeShapeType="1" noTextEdit="1"/>
              </p:cNvSpPr>
              <p:nvPr/>
            </p:nvSpPr>
            <p:spPr bwMode="auto">
              <a:xfrm>
                <a:off x="6250188" y="3986430"/>
                <a:ext cx="3226148" cy="59848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Object 3">
                <a:extLst>
                  <a:ext uri="{FF2B5EF4-FFF2-40B4-BE49-F238E27FC236}">
                    <a16:creationId xmlns:a16="http://schemas.microsoft.com/office/drawing/2014/main" id="{8779E3AE-C574-F846-7410-59F43F02F6A6}"/>
                  </a:ext>
                </a:extLst>
              </p:cNvPr>
              <p:cNvSpPr txBox="1"/>
              <p:nvPr/>
            </p:nvSpPr>
            <p:spPr bwMode="auto">
              <a:xfrm>
                <a:off x="9476336" y="3986430"/>
                <a:ext cx="2908704" cy="773906"/>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en-US" sz="3200" b="0" i="1" smtClean="0">
                          <a:solidFill>
                            <a:srgbClr val="000000"/>
                          </a:solidFill>
                          <a:latin typeface="Cambria Math" panose="02040503050406030204" pitchFamily="18" charset="0"/>
                        </a:rPr>
                        <m:t>→</m:t>
                      </m:r>
                      <m:acc>
                        <m:accPr>
                          <m:chr m:val="̂"/>
                          <m:ctrlPr>
                            <a:rPr lang="en-US" sz="3200" i="1" smtClean="0">
                              <a:solidFill>
                                <a:srgbClr val="000000"/>
                              </a:solidFill>
                              <a:latin typeface="Cambria Math" panose="02040503050406030204" pitchFamily="18" charset="0"/>
                            </a:rPr>
                          </m:ctrlPr>
                        </m:accPr>
                        <m:e>
                          <m:r>
                            <a:rPr lang="en-US" sz="3200" i="1">
                              <a:solidFill>
                                <a:srgbClr val="000000"/>
                              </a:solidFill>
                              <a:latin typeface="Cambria Math" panose="02040503050406030204" pitchFamily="18" charset="0"/>
                            </a:rPr>
                            <m:t>𝑦</m:t>
                          </m:r>
                        </m:e>
                      </m:acc>
                      <m:r>
                        <a:rPr lang="en-US" sz="3200" i="1">
                          <a:solidFill>
                            <a:srgbClr val="000000"/>
                          </a:solidFill>
                          <a:latin typeface="Cambria Math" panose="02040503050406030204" pitchFamily="18" charset="0"/>
                        </a:rPr>
                        <m:t>=</m:t>
                      </m:r>
                      <m:r>
                        <a:rPr lang="en-US" sz="3200" i="1">
                          <a:solidFill>
                            <a:srgbClr val="000000"/>
                          </a:solidFill>
                          <a:latin typeface="Cambria Math" panose="02040503050406030204" pitchFamily="18" charset="0"/>
                        </a:rPr>
                        <m:t>𝑏𝑥</m:t>
                      </m:r>
                      <m:r>
                        <a:rPr lang="en-US" sz="3200" i="1">
                          <a:solidFill>
                            <a:srgbClr val="000000"/>
                          </a:solidFill>
                          <a:latin typeface="Cambria Math" panose="02040503050406030204" pitchFamily="18" charset="0"/>
                        </a:rPr>
                        <m:t>+</m:t>
                      </m:r>
                      <m:r>
                        <a:rPr lang="en-US" sz="3200" i="1">
                          <a:solidFill>
                            <a:srgbClr val="000000"/>
                          </a:solidFill>
                          <a:latin typeface="Cambria Math" panose="02040503050406030204" pitchFamily="18" charset="0"/>
                        </a:rPr>
                        <m:t>𝑎</m:t>
                      </m:r>
                    </m:oMath>
                  </m:oMathPara>
                </a14:m>
                <a:endParaRPr lang="en-US" sz="3200" dirty="0"/>
              </a:p>
            </p:txBody>
          </p:sp>
        </mc:Choice>
        <mc:Fallback xmlns="">
          <p:sp>
            <p:nvSpPr>
              <p:cNvPr id="2" name="Object 3">
                <a:extLst>
                  <a:ext uri="{FF2B5EF4-FFF2-40B4-BE49-F238E27FC236}">
                    <a16:creationId xmlns:a16="http://schemas.microsoft.com/office/drawing/2014/main" id="{8779E3AE-C574-F846-7410-59F43F02F6A6}"/>
                  </a:ext>
                </a:extLst>
              </p:cNvPr>
              <p:cNvSpPr txBox="1">
                <a:spLocks noRot="1" noChangeAspect="1" noMove="1" noResize="1" noEditPoints="1" noAdjustHandles="1" noChangeArrowheads="1" noChangeShapeType="1" noTextEdit="1"/>
              </p:cNvSpPr>
              <p:nvPr/>
            </p:nvSpPr>
            <p:spPr bwMode="auto">
              <a:xfrm>
                <a:off x="9476336" y="3986430"/>
                <a:ext cx="2908704" cy="773906"/>
              </a:xfrm>
              <a:prstGeom prst="rect">
                <a:avLst/>
              </a:prstGeom>
              <a:blipFill>
                <a:blip r:embed="rId4"/>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77DCDAF-E2FD-60B5-EAD9-2A295B1E2150}"/>
              </a:ext>
            </a:extLst>
          </p:cNvPr>
          <p:cNvSpPr txBox="1"/>
          <p:nvPr/>
        </p:nvSpPr>
        <p:spPr>
          <a:xfrm>
            <a:off x="934487" y="4101990"/>
            <a:ext cx="1299844" cy="461665"/>
          </a:xfrm>
          <a:prstGeom prst="rect">
            <a:avLst/>
          </a:prstGeom>
          <a:noFill/>
        </p:spPr>
        <p:txBody>
          <a:bodyPr wrap="square">
            <a:spAutoFit/>
          </a:bodyPr>
          <a:lstStyle/>
          <a:p>
            <a:r>
              <a:rPr lang="en-US" sz="2400" dirty="0"/>
              <a:t>1,2 </a:t>
            </a:r>
            <a:r>
              <a:rPr lang="en-US" sz="2400" dirty="0">
                <a:sym typeface="Wingdings" panose="05000000000000000000" pitchFamily="2" charset="2"/>
              </a:rPr>
              <a:t></a:t>
            </a:r>
            <a:endParaRPr lang="en-US" sz="2400" dirty="0"/>
          </a:p>
        </p:txBody>
      </p:sp>
    </p:spTree>
    <p:extLst>
      <p:ext uri="{BB962C8B-B14F-4D97-AF65-F5344CB8AC3E}">
        <p14:creationId xmlns:p14="http://schemas.microsoft.com/office/powerpoint/2010/main" val="1355229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96FE4-CDB0-3976-FFDC-D428144ECC63}"/>
              </a:ext>
            </a:extLst>
          </p:cNvPr>
          <p:cNvSpPr>
            <a:spLocks noGrp="1"/>
          </p:cNvSpPr>
          <p:nvPr>
            <p:ph type="title"/>
          </p:nvPr>
        </p:nvSpPr>
        <p:spPr>
          <a:xfrm>
            <a:off x="838200" y="96201"/>
            <a:ext cx="10515600" cy="1325563"/>
          </a:xfrm>
        </p:spPr>
        <p:txBody>
          <a:bodyPr>
            <a:normAutofit/>
          </a:bodyPr>
          <a:lstStyle/>
          <a:p>
            <a:pPr>
              <a:defRPr/>
            </a:pPr>
            <a:r>
              <a:rPr lang="en-US" sz="4000" dirty="0"/>
              <a:t>Regression Line Calculation - Example </a:t>
            </a:r>
          </a:p>
        </p:txBody>
      </p:sp>
      <p:graphicFrame>
        <p:nvGraphicFramePr>
          <p:cNvPr id="5" name="Object 4">
            <a:extLst>
              <a:ext uri="{FF2B5EF4-FFF2-40B4-BE49-F238E27FC236}">
                <a16:creationId xmlns:a16="http://schemas.microsoft.com/office/drawing/2014/main" id="{E42607E3-92CD-00E5-F824-720AF632AB35}"/>
              </a:ext>
            </a:extLst>
          </p:cNvPr>
          <p:cNvGraphicFramePr>
            <a:graphicFrameLocks noChangeAspect="1"/>
          </p:cNvGraphicFramePr>
          <p:nvPr/>
        </p:nvGraphicFramePr>
        <p:xfrm>
          <a:off x="498475" y="2086292"/>
          <a:ext cx="4139122" cy="829628"/>
        </p:xfrm>
        <a:graphic>
          <a:graphicData uri="http://schemas.openxmlformats.org/presentationml/2006/ole">
            <mc:AlternateContent xmlns:mc="http://schemas.openxmlformats.org/markup-compatibility/2006">
              <mc:Choice xmlns:v="urn:schemas-microsoft-com:vml" Requires="v">
                <p:oleObj name="PBrush" r:id="rId2" imgW="2914560" imgH="584280" progId="">
                  <p:embed/>
                </p:oleObj>
              </mc:Choice>
              <mc:Fallback>
                <p:oleObj name="PBrush" r:id="rId2" imgW="2914560" imgH="584280" progId="">
                  <p:embed/>
                  <p:pic>
                    <p:nvPicPr>
                      <p:cNvPr id="5" name="Object 4">
                        <a:extLst>
                          <a:ext uri="{FF2B5EF4-FFF2-40B4-BE49-F238E27FC236}">
                            <a16:creationId xmlns:a16="http://schemas.microsoft.com/office/drawing/2014/main" id="{E42607E3-92CD-00E5-F824-720AF632AB35}"/>
                          </a:ext>
                        </a:extLst>
                      </p:cNvPr>
                      <p:cNvPicPr/>
                      <p:nvPr/>
                    </p:nvPicPr>
                    <p:blipFill>
                      <a:blip r:embed="rId3"/>
                      <a:stretch>
                        <a:fillRect/>
                      </a:stretch>
                    </p:blipFill>
                    <p:spPr>
                      <a:xfrm>
                        <a:off x="498475" y="2086292"/>
                        <a:ext cx="4139122" cy="829628"/>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9487E25-7ADC-B3BF-7180-FC33422753A1}"/>
              </a:ext>
            </a:extLst>
          </p:cNvPr>
          <p:cNvGraphicFramePr>
            <a:graphicFrameLocks noChangeAspect="1"/>
          </p:cNvGraphicFramePr>
          <p:nvPr/>
        </p:nvGraphicFramePr>
        <p:xfrm>
          <a:off x="4774565" y="1877456"/>
          <a:ext cx="6076950" cy="4826000"/>
        </p:xfrm>
        <a:graphic>
          <a:graphicData uri="http://schemas.openxmlformats.org/presentationml/2006/ole">
            <mc:AlternateContent xmlns:mc="http://schemas.openxmlformats.org/markup-compatibility/2006">
              <mc:Choice xmlns:v="urn:schemas-microsoft-com:vml" Requires="v">
                <p:oleObj name="PBrush" r:id="rId4" imgW="6076800" imgH="4826160" progId="">
                  <p:embed/>
                </p:oleObj>
              </mc:Choice>
              <mc:Fallback>
                <p:oleObj name="PBrush" r:id="rId4" imgW="6076800" imgH="4826160" progId="">
                  <p:embed/>
                  <p:pic>
                    <p:nvPicPr>
                      <p:cNvPr id="6" name="Object 5">
                        <a:extLst>
                          <a:ext uri="{FF2B5EF4-FFF2-40B4-BE49-F238E27FC236}">
                            <a16:creationId xmlns:a16="http://schemas.microsoft.com/office/drawing/2014/main" id="{C9487E25-7ADC-B3BF-7180-FC33422753A1}"/>
                          </a:ext>
                        </a:extLst>
                      </p:cNvPr>
                      <p:cNvPicPr/>
                      <p:nvPr/>
                    </p:nvPicPr>
                    <p:blipFill>
                      <a:blip r:embed="rId5"/>
                      <a:stretch>
                        <a:fillRect/>
                      </a:stretch>
                    </p:blipFill>
                    <p:spPr>
                      <a:xfrm>
                        <a:off x="4774565" y="1877456"/>
                        <a:ext cx="6076950" cy="4826000"/>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83B71ABA-2876-CA91-1CC4-4DBA54E873FF}"/>
              </a:ext>
            </a:extLst>
          </p:cNvPr>
          <p:cNvSpPr txBox="1"/>
          <p:nvPr/>
        </p:nvSpPr>
        <p:spPr>
          <a:xfrm>
            <a:off x="629920" y="4859774"/>
            <a:ext cx="6096000" cy="369332"/>
          </a:xfrm>
          <a:prstGeom prst="rect">
            <a:avLst/>
          </a:prstGeom>
          <a:noFill/>
        </p:spPr>
        <p:txBody>
          <a:bodyPr wrap="square">
            <a:spAutoFit/>
          </a:bodyPr>
          <a:lstStyle/>
          <a:p>
            <a:r>
              <a:rPr lang="en-US" sz="1800" dirty="0"/>
              <a:t>Chemical reaction time based on mass</a:t>
            </a:r>
            <a:endParaRPr lang="en-US" dirty="0"/>
          </a:p>
        </p:txBody>
      </p:sp>
    </p:spTree>
    <p:extLst>
      <p:ext uri="{BB962C8B-B14F-4D97-AF65-F5344CB8AC3E}">
        <p14:creationId xmlns:p14="http://schemas.microsoft.com/office/powerpoint/2010/main" val="1845126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735B-A060-1EDD-65DE-1F0809D0299E}"/>
              </a:ext>
            </a:extLst>
          </p:cNvPr>
          <p:cNvSpPr>
            <a:spLocks noGrp="1"/>
          </p:cNvSpPr>
          <p:nvPr>
            <p:ph type="title"/>
          </p:nvPr>
        </p:nvSpPr>
        <p:spPr/>
        <p:txBody>
          <a:bodyPr/>
          <a:lstStyle/>
          <a:p>
            <a:r>
              <a:rPr lang="en-US" sz="4400" dirty="0"/>
              <a:t>Regression Line Calculation - Example </a:t>
            </a:r>
            <a:endParaRPr lang="en-US" dirty="0"/>
          </a:p>
        </p:txBody>
      </p:sp>
      <p:graphicFrame>
        <p:nvGraphicFramePr>
          <p:cNvPr id="6" name="Object 5">
            <a:extLst>
              <a:ext uri="{FF2B5EF4-FFF2-40B4-BE49-F238E27FC236}">
                <a16:creationId xmlns:a16="http://schemas.microsoft.com/office/drawing/2014/main" id="{8145519F-238F-C01C-9B92-CC491A447E58}"/>
              </a:ext>
            </a:extLst>
          </p:cNvPr>
          <p:cNvGraphicFramePr>
            <a:graphicFrameLocks noChangeAspect="1"/>
          </p:cNvGraphicFramePr>
          <p:nvPr/>
        </p:nvGraphicFramePr>
        <p:xfrm>
          <a:off x="6553859" y="3033316"/>
          <a:ext cx="4113372" cy="3266628"/>
        </p:xfrm>
        <a:graphic>
          <a:graphicData uri="http://schemas.openxmlformats.org/presentationml/2006/ole">
            <mc:AlternateContent xmlns:mc="http://schemas.openxmlformats.org/markup-compatibility/2006">
              <mc:Choice xmlns:v="urn:schemas-microsoft-com:vml" Requires="v">
                <p:oleObj name="PBrush" r:id="rId2" imgW="6076800" imgH="4826160" progId="">
                  <p:embed/>
                </p:oleObj>
              </mc:Choice>
              <mc:Fallback>
                <p:oleObj name="PBrush" r:id="rId2" imgW="6076800" imgH="4826160" progId="">
                  <p:embed/>
                  <p:pic>
                    <p:nvPicPr>
                      <p:cNvPr id="6" name="Object 5">
                        <a:extLst>
                          <a:ext uri="{FF2B5EF4-FFF2-40B4-BE49-F238E27FC236}">
                            <a16:creationId xmlns:a16="http://schemas.microsoft.com/office/drawing/2014/main" id="{8145519F-238F-C01C-9B92-CC491A447E58}"/>
                          </a:ext>
                        </a:extLst>
                      </p:cNvPr>
                      <p:cNvPicPr/>
                      <p:nvPr/>
                    </p:nvPicPr>
                    <p:blipFill>
                      <a:blip r:embed="rId3"/>
                      <a:stretch>
                        <a:fillRect/>
                      </a:stretch>
                    </p:blipFill>
                    <p:spPr>
                      <a:xfrm>
                        <a:off x="6553859" y="3033316"/>
                        <a:ext cx="4113372" cy="3266628"/>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32BD06B-2A7A-1EEB-1BEC-52CE2DA53A8E}"/>
              </a:ext>
            </a:extLst>
          </p:cNvPr>
          <p:cNvGraphicFramePr>
            <a:graphicFrameLocks noChangeAspect="1"/>
          </p:cNvGraphicFramePr>
          <p:nvPr>
            <p:extLst>
              <p:ext uri="{D42A27DB-BD31-4B8C-83A1-F6EECF244321}">
                <p14:modId xmlns:p14="http://schemas.microsoft.com/office/powerpoint/2010/main" val="1610183258"/>
              </p:ext>
            </p:extLst>
          </p:nvPr>
        </p:nvGraphicFramePr>
        <p:xfrm>
          <a:off x="6824820" y="2014934"/>
          <a:ext cx="3532030" cy="707945"/>
        </p:xfrm>
        <a:graphic>
          <a:graphicData uri="http://schemas.openxmlformats.org/presentationml/2006/ole">
            <mc:AlternateContent xmlns:mc="http://schemas.openxmlformats.org/markup-compatibility/2006">
              <mc:Choice xmlns:v="urn:schemas-microsoft-com:vml" Requires="v">
                <p:oleObj name="PBrush" r:id="rId4" imgW="2914560" imgH="584280" progId="">
                  <p:embed/>
                </p:oleObj>
              </mc:Choice>
              <mc:Fallback>
                <p:oleObj name="PBrush" r:id="rId4" imgW="2914560" imgH="584280" progId="">
                  <p:embed/>
                  <p:pic>
                    <p:nvPicPr>
                      <p:cNvPr id="7" name="Object 6">
                        <a:extLst>
                          <a:ext uri="{FF2B5EF4-FFF2-40B4-BE49-F238E27FC236}">
                            <a16:creationId xmlns:a16="http://schemas.microsoft.com/office/drawing/2014/main" id="{632BD06B-2A7A-1EEB-1BEC-52CE2DA53A8E}"/>
                          </a:ext>
                        </a:extLst>
                      </p:cNvPr>
                      <p:cNvPicPr/>
                      <p:nvPr/>
                    </p:nvPicPr>
                    <p:blipFill>
                      <a:blip r:embed="rId5"/>
                      <a:stretch>
                        <a:fillRect/>
                      </a:stretch>
                    </p:blipFill>
                    <p:spPr>
                      <a:xfrm>
                        <a:off x="6824820" y="2014934"/>
                        <a:ext cx="3532030" cy="707945"/>
                      </a:xfrm>
                      <a:prstGeom prst="rect">
                        <a:avLst/>
                      </a:prstGeom>
                    </p:spPr>
                  </p:pic>
                </p:oleObj>
              </mc:Fallback>
            </mc:AlternateContent>
          </a:graphicData>
        </a:graphic>
      </p:graphicFrame>
      <p:graphicFrame>
        <p:nvGraphicFramePr>
          <p:cNvPr id="3" name="Content Placeholder 3">
            <a:extLst>
              <a:ext uri="{FF2B5EF4-FFF2-40B4-BE49-F238E27FC236}">
                <a16:creationId xmlns:a16="http://schemas.microsoft.com/office/drawing/2014/main" id="{0778F74F-1486-FEAC-D25C-0E6C3AF5C604}"/>
              </a:ext>
            </a:extLst>
          </p:cNvPr>
          <p:cNvGraphicFramePr>
            <a:graphicFrameLocks noGrp="1"/>
          </p:cNvGraphicFramePr>
          <p:nvPr>
            <p:ph idx="1"/>
            <p:extLst>
              <p:ext uri="{D42A27DB-BD31-4B8C-83A1-F6EECF244321}">
                <p14:modId xmlns:p14="http://schemas.microsoft.com/office/powerpoint/2010/main" val="1007369593"/>
              </p:ext>
            </p:extLst>
          </p:nvPr>
        </p:nvGraphicFramePr>
        <p:xfrm>
          <a:off x="2245677" y="2956560"/>
          <a:ext cx="2427923" cy="3089779"/>
        </p:xfrm>
        <a:graphic>
          <a:graphicData uri="http://schemas.openxmlformats.org/drawingml/2006/table">
            <a:tbl>
              <a:tblPr firstRow="1" bandRow="1">
                <a:tableStyleId>{5C22544A-7EE6-4342-B048-85BDC9FD1C3A}</a:tableStyleId>
              </a:tblPr>
              <a:tblGrid>
                <a:gridCol w="842556">
                  <a:extLst>
                    <a:ext uri="{9D8B030D-6E8A-4147-A177-3AD203B41FA5}">
                      <a16:colId xmlns:a16="http://schemas.microsoft.com/office/drawing/2014/main" val="134277352"/>
                    </a:ext>
                  </a:extLst>
                </a:gridCol>
                <a:gridCol w="772148">
                  <a:extLst>
                    <a:ext uri="{9D8B030D-6E8A-4147-A177-3AD203B41FA5}">
                      <a16:colId xmlns:a16="http://schemas.microsoft.com/office/drawing/2014/main" val="2120787869"/>
                    </a:ext>
                  </a:extLst>
                </a:gridCol>
                <a:gridCol w="813219">
                  <a:extLst>
                    <a:ext uri="{9D8B030D-6E8A-4147-A177-3AD203B41FA5}">
                      <a16:colId xmlns:a16="http://schemas.microsoft.com/office/drawing/2014/main" val="634245613"/>
                    </a:ext>
                  </a:extLst>
                </a:gridCol>
              </a:tblGrid>
              <a:tr h="441397">
                <a:tc>
                  <a:txBody>
                    <a:bodyPr/>
                    <a:lstStyle/>
                    <a:p>
                      <a:pPr algn="l" fontAlgn="b"/>
                      <a:endParaRPr lang="en-US" sz="2400" b="0" i="0" u="none" strike="noStrike">
                        <a:solidFill>
                          <a:srgbClr val="000000"/>
                        </a:solidFill>
                        <a:effectLst/>
                        <a:latin typeface="Aptos Narrow" panose="020B0004020202020204" pitchFamily="34" charset="0"/>
                      </a:endParaRPr>
                    </a:p>
                  </a:txBody>
                  <a:tcPr marL="19050" marR="19050" marT="19050" marB="0" anchor="b"/>
                </a:tc>
                <a:tc>
                  <a:txBody>
                    <a:bodyPr/>
                    <a:lstStyle/>
                    <a:p>
                      <a:pPr algn="ctr" fontAlgn="b"/>
                      <a:r>
                        <a:rPr lang="en-US" sz="2400" u="none" strike="noStrike">
                          <a:effectLst/>
                        </a:rPr>
                        <a:t>Time</a:t>
                      </a:r>
                      <a:endParaRPr lang="en-US" sz="2400" b="0" i="0" u="none" strike="noStrike">
                        <a:solidFill>
                          <a:srgbClr val="000000"/>
                        </a:solidFill>
                        <a:effectLst/>
                        <a:latin typeface="Aptos Narrow" panose="020B0004020202020204" pitchFamily="34" charset="0"/>
                      </a:endParaRPr>
                    </a:p>
                  </a:txBody>
                  <a:tcPr marL="19050" marR="19050" marT="19050" marB="0" anchor="b"/>
                </a:tc>
                <a:tc>
                  <a:txBody>
                    <a:bodyPr/>
                    <a:lstStyle/>
                    <a:p>
                      <a:pPr algn="ctr" fontAlgn="b"/>
                      <a:r>
                        <a:rPr lang="en-US" sz="2400" u="none" strike="noStrike">
                          <a:effectLst/>
                        </a:rPr>
                        <a:t>Mass</a:t>
                      </a:r>
                      <a:endParaRPr lang="en-US" sz="2400" b="0" i="0" u="none" strike="noStrike">
                        <a:solidFill>
                          <a:srgbClr val="000000"/>
                        </a:solidFill>
                        <a:effectLst/>
                        <a:latin typeface="Aptos Narrow" panose="020B0004020202020204" pitchFamily="34" charset="0"/>
                      </a:endParaRPr>
                    </a:p>
                  </a:txBody>
                  <a:tcPr marL="19050" marR="19050" marT="19050" marB="0" anchor="b"/>
                </a:tc>
                <a:extLst>
                  <a:ext uri="{0D108BD9-81ED-4DB2-BD59-A6C34878D82A}">
                    <a16:rowId xmlns:a16="http://schemas.microsoft.com/office/drawing/2014/main" val="1683253097"/>
                  </a:ext>
                </a:extLst>
              </a:tr>
              <a:tr h="441397">
                <a:tc>
                  <a:txBody>
                    <a:bodyPr/>
                    <a:lstStyle/>
                    <a:p>
                      <a:pPr algn="l" fontAlgn="b"/>
                      <a:endParaRPr lang="en-US" sz="2400" b="0" i="0" u="none" strike="noStrike">
                        <a:solidFill>
                          <a:srgbClr val="000000"/>
                        </a:solidFill>
                        <a:effectLst/>
                        <a:latin typeface="Aptos Narrow" panose="020B0004020202020204" pitchFamily="34" charset="0"/>
                      </a:endParaRPr>
                    </a:p>
                  </a:txBody>
                  <a:tcPr marL="19050" marR="19050" marT="19050" marB="0" anchor="b"/>
                </a:tc>
                <a:tc>
                  <a:txBody>
                    <a:bodyPr/>
                    <a:lstStyle/>
                    <a:p>
                      <a:pPr algn="ctr" fontAlgn="b"/>
                      <a:r>
                        <a:rPr lang="en-US" sz="2400" u="none" strike="noStrike" dirty="0">
                          <a:effectLst/>
                        </a:rPr>
                        <a:t>5</a:t>
                      </a:r>
                      <a:endParaRPr lang="en-US" sz="2400" b="0" i="0" u="none" strike="noStrike" dirty="0">
                        <a:solidFill>
                          <a:srgbClr val="000000"/>
                        </a:solidFill>
                        <a:effectLst/>
                        <a:latin typeface="Aptos Narrow" panose="020B0004020202020204" pitchFamily="34" charset="0"/>
                      </a:endParaRPr>
                    </a:p>
                  </a:txBody>
                  <a:tcPr marL="19050" marR="19050" marT="19050" marB="0" anchor="b"/>
                </a:tc>
                <a:tc>
                  <a:txBody>
                    <a:bodyPr/>
                    <a:lstStyle/>
                    <a:p>
                      <a:pPr algn="ctr" fontAlgn="b"/>
                      <a:r>
                        <a:rPr lang="en-US" sz="2400" u="none" strike="noStrike">
                          <a:effectLst/>
                        </a:rPr>
                        <a:t>40</a:t>
                      </a:r>
                      <a:endParaRPr lang="en-US" sz="2400" b="0" i="0" u="none" strike="noStrike">
                        <a:solidFill>
                          <a:srgbClr val="000000"/>
                        </a:solidFill>
                        <a:effectLst/>
                        <a:latin typeface="Aptos Narrow" panose="020B0004020202020204" pitchFamily="34" charset="0"/>
                      </a:endParaRPr>
                    </a:p>
                  </a:txBody>
                  <a:tcPr marL="19050" marR="19050" marT="19050" marB="0" anchor="b"/>
                </a:tc>
                <a:extLst>
                  <a:ext uri="{0D108BD9-81ED-4DB2-BD59-A6C34878D82A}">
                    <a16:rowId xmlns:a16="http://schemas.microsoft.com/office/drawing/2014/main" val="1421822984"/>
                  </a:ext>
                </a:extLst>
              </a:tr>
              <a:tr h="441397">
                <a:tc>
                  <a:txBody>
                    <a:bodyPr/>
                    <a:lstStyle/>
                    <a:p>
                      <a:pPr algn="l" fontAlgn="b"/>
                      <a:endParaRPr lang="en-US" sz="2400" b="0" i="0" u="none" strike="noStrike">
                        <a:solidFill>
                          <a:srgbClr val="000000"/>
                        </a:solidFill>
                        <a:effectLst/>
                        <a:latin typeface="Aptos Narrow" panose="020B0004020202020204" pitchFamily="34" charset="0"/>
                      </a:endParaRPr>
                    </a:p>
                  </a:txBody>
                  <a:tcPr marL="19050" marR="19050" marT="19050" marB="0" anchor="b"/>
                </a:tc>
                <a:tc>
                  <a:txBody>
                    <a:bodyPr/>
                    <a:lstStyle/>
                    <a:p>
                      <a:pPr algn="ctr" fontAlgn="b"/>
                      <a:r>
                        <a:rPr lang="en-US" sz="2400" u="none" strike="noStrike" dirty="0">
                          <a:effectLst/>
                        </a:rPr>
                        <a:t>7</a:t>
                      </a:r>
                      <a:endParaRPr lang="en-US" sz="2400" b="0" i="0" u="none" strike="noStrike" dirty="0">
                        <a:solidFill>
                          <a:srgbClr val="000000"/>
                        </a:solidFill>
                        <a:effectLst/>
                        <a:latin typeface="Aptos Narrow" panose="020B0004020202020204" pitchFamily="34" charset="0"/>
                      </a:endParaRPr>
                    </a:p>
                  </a:txBody>
                  <a:tcPr marL="19050" marR="19050" marT="19050" marB="0" anchor="b"/>
                </a:tc>
                <a:tc>
                  <a:txBody>
                    <a:bodyPr/>
                    <a:lstStyle/>
                    <a:p>
                      <a:pPr algn="ctr" fontAlgn="b"/>
                      <a:r>
                        <a:rPr lang="en-US" sz="2400" u="none" strike="noStrike">
                          <a:effectLst/>
                        </a:rPr>
                        <a:t>120</a:t>
                      </a:r>
                      <a:endParaRPr lang="en-US" sz="2400" b="0" i="0" u="none" strike="noStrike">
                        <a:solidFill>
                          <a:srgbClr val="000000"/>
                        </a:solidFill>
                        <a:effectLst/>
                        <a:latin typeface="Aptos Narrow" panose="020B0004020202020204" pitchFamily="34" charset="0"/>
                      </a:endParaRPr>
                    </a:p>
                  </a:txBody>
                  <a:tcPr marL="19050" marR="19050" marT="19050" marB="0" anchor="b"/>
                </a:tc>
                <a:extLst>
                  <a:ext uri="{0D108BD9-81ED-4DB2-BD59-A6C34878D82A}">
                    <a16:rowId xmlns:a16="http://schemas.microsoft.com/office/drawing/2014/main" val="1575157581"/>
                  </a:ext>
                </a:extLst>
              </a:tr>
              <a:tr h="441397">
                <a:tc>
                  <a:txBody>
                    <a:bodyPr/>
                    <a:lstStyle/>
                    <a:p>
                      <a:pPr algn="l" fontAlgn="b"/>
                      <a:endParaRPr lang="en-US" sz="2400" b="0" i="0" u="none" strike="noStrike">
                        <a:solidFill>
                          <a:srgbClr val="000000"/>
                        </a:solidFill>
                        <a:effectLst/>
                        <a:latin typeface="Aptos Narrow" panose="020B0004020202020204" pitchFamily="34" charset="0"/>
                      </a:endParaRPr>
                    </a:p>
                  </a:txBody>
                  <a:tcPr marL="19050" marR="19050" marT="19050" marB="0" anchor="b"/>
                </a:tc>
                <a:tc>
                  <a:txBody>
                    <a:bodyPr/>
                    <a:lstStyle/>
                    <a:p>
                      <a:pPr algn="ctr" fontAlgn="b"/>
                      <a:r>
                        <a:rPr lang="en-US" sz="2400" u="none" strike="noStrike" dirty="0">
                          <a:effectLst/>
                        </a:rPr>
                        <a:t>12</a:t>
                      </a:r>
                      <a:endParaRPr lang="en-US" sz="2400" b="0" i="0" u="none" strike="noStrike" dirty="0">
                        <a:solidFill>
                          <a:srgbClr val="000000"/>
                        </a:solidFill>
                        <a:effectLst/>
                        <a:latin typeface="Aptos Narrow" panose="020B0004020202020204" pitchFamily="34" charset="0"/>
                      </a:endParaRPr>
                    </a:p>
                  </a:txBody>
                  <a:tcPr marL="19050" marR="19050" marT="19050" marB="0" anchor="b"/>
                </a:tc>
                <a:tc>
                  <a:txBody>
                    <a:bodyPr/>
                    <a:lstStyle/>
                    <a:p>
                      <a:pPr algn="ctr" fontAlgn="b"/>
                      <a:r>
                        <a:rPr lang="en-US" sz="2400" u="none" strike="noStrike">
                          <a:effectLst/>
                        </a:rPr>
                        <a:t>180</a:t>
                      </a:r>
                      <a:endParaRPr lang="en-US" sz="2400" b="0" i="0" u="none" strike="noStrike">
                        <a:solidFill>
                          <a:srgbClr val="000000"/>
                        </a:solidFill>
                        <a:effectLst/>
                        <a:latin typeface="Aptos Narrow" panose="020B0004020202020204" pitchFamily="34" charset="0"/>
                      </a:endParaRPr>
                    </a:p>
                  </a:txBody>
                  <a:tcPr marL="19050" marR="19050" marT="19050" marB="0" anchor="b"/>
                </a:tc>
                <a:extLst>
                  <a:ext uri="{0D108BD9-81ED-4DB2-BD59-A6C34878D82A}">
                    <a16:rowId xmlns:a16="http://schemas.microsoft.com/office/drawing/2014/main" val="3775031325"/>
                  </a:ext>
                </a:extLst>
              </a:tr>
              <a:tr h="441397">
                <a:tc>
                  <a:txBody>
                    <a:bodyPr/>
                    <a:lstStyle/>
                    <a:p>
                      <a:pPr algn="l" fontAlgn="b"/>
                      <a:endParaRPr lang="en-US" sz="2400" b="0" i="0" u="none" strike="noStrike">
                        <a:solidFill>
                          <a:srgbClr val="000000"/>
                        </a:solidFill>
                        <a:effectLst/>
                        <a:latin typeface="Aptos Narrow" panose="020B0004020202020204" pitchFamily="34" charset="0"/>
                      </a:endParaRPr>
                    </a:p>
                  </a:txBody>
                  <a:tcPr marL="19050" marR="19050" marT="19050" marB="0" anchor="b"/>
                </a:tc>
                <a:tc>
                  <a:txBody>
                    <a:bodyPr/>
                    <a:lstStyle/>
                    <a:p>
                      <a:pPr algn="ctr" fontAlgn="b"/>
                      <a:r>
                        <a:rPr lang="en-US" sz="2400" u="none" strike="noStrike" dirty="0">
                          <a:effectLst/>
                        </a:rPr>
                        <a:t>16</a:t>
                      </a:r>
                      <a:endParaRPr lang="en-US" sz="2400" b="0" i="0" u="none" strike="noStrike" dirty="0">
                        <a:solidFill>
                          <a:srgbClr val="000000"/>
                        </a:solidFill>
                        <a:effectLst/>
                        <a:latin typeface="Aptos Narrow" panose="020B0004020202020204" pitchFamily="34" charset="0"/>
                      </a:endParaRPr>
                    </a:p>
                  </a:txBody>
                  <a:tcPr marL="19050" marR="19050" marT="19050" marB="0" anchor="b"/>
                </a:tc>
                <a:tc>
                  <a:txBody>
                    <a:bodyPr/>
                    <a:lstStyle/>
                    <a:p>
                      <a:pPr algn="ctr" fontAlgn="b"/>
                      <a:r>
                        <a:rPr lang="en-US" sz="2400" u="none" strike="noStrike">
                          <a:effectLst/>
                        </a:rPr>
                        <a:t>210</a:t>
                      </a:r>
                      <a:endParaRPr lang="en-US" sz="2400" b="0" i="0" u="none" strike="noStrike">
                        <a:solidFill>
                          <a:srgbClr val="000000"/>
                        </a:solidFill>
                        <a:effectLst/>
                        <a:latin typeface="Aptos Narrow" panose="020B0004020202020204" pitchFamily="34" charset="0"/>
                      </a:endParaRPr>
                    </a:p>
                  </a:txBody>
                  <a:tcPr marL="19050" marR="19050" marT="19050" marB="0" anchor="b"/>
                </a:tc>
                <a:extLst>
                  <a:ext uri="{0D108BD9-81ED-4DB2-BD59-A6C34878D82A}">
                    <a16:rowId xmlns:a16="http://schemas.microsoft.com/office/drawing/2014/main" val="2625945721"/>
                  </a:ext>
                </a:extLst>
              </a:tr>
              <a:tr h="441397">
                <a:tc>
                  <a:txBody>
                    <a:bodyPr/>
                    <a:lstStyle/>
                    <a:p>
                      <a:pPr algn="l" fontAlgn="b"/>
                      <a:endParaRPr lang="en-US" sz="2400" b="0" i="0" u="none" strike="noStrike">
                        <a:solidFill>
                          <a:srgbClr val="000000"/>
                        </a:solidFill>
                        <a:effectLst/>
                        <a:latin typeface="Aptos Narrow" panose="020B0004020202020204" pitchFamily="34" charset="0"/>
                      </a:endParaRPr>
                    </a:p>
                  </a:txBody>
                  <a:tcPr marL="19050" marR="19050" marT="19050" marB="0" anchor="b"/>
                </a:tc>
                <a:tc>
                  <a:txBody>
                    <a:bodyPr/>
                    <a:lstStyle/>
                    <a:p>
                      <a:pPr algn="ctr" fontAlgn="b"/>
                      <a:r>
                        <a:rPr lang="en-US" sz="2400" u="none" strike="noStrike" dirty="0">
                          <a:effectLst/>
                        </a:rPr>
                        <a:t>20</a:t>
                      </a:r>
                      <a:endParaRPr lang="en-US" sz="2400" b="0" i="0" u="none" strike="noStrike" dirty="0">
                        <a:solidFill>
                          <a:srgbClr val="000000"/>
                        </a:solidFill>
                        <a:effectLst/>
                        <a:latin typeface="Aptos Narrow" panose="020B0004020202020204" pitchFamily="34" charset="0"/>
                      </a:endParaRPr>
                    </a:p>
                  </a:txBody>
                  <a:tcPr marL="19050" marR="19050" marT="19050" marB="0" anchor="b"/>
                </a:tc>
                <a:tc>
                  <a:txBody>
                    <a:bodyPr/>
                    <a:lstStyle/>
                    <a:p>
                      <a:pPr algn="ctr" fontAlgn="b"/>
                      <a:r>
                        <a:rPr lang="en-US" sz="2400" u="none" strike="noStrike" dirty="0">
                          <a:effectLst/>
                        </a:rPr>
                        <a:t>240</a:t>
                      </a:r>
                      <a:endParaRPr lang="en-US" sz="2400" b="0" i="0" u="none" strike="noStrike" dirty="0">
                        <a:solidFill>
                          <a:srgbClr val="000000"/>
                        </a:solidFill>
                        <a:effectLst/>
                        <a:latin typeface="Aptos Narrow" panose="020B0004020202020204" pitchFamily="34" charset="0"/>
                      </a:endParaRPr>
                    </a:p>
                  </a:txBody>
                  <a:tcPr marL="19050" marR="19050" marT="19050" marB="0" anchor="b"/>
                </a:tc>
                <a:extLst>
                  <a:ext uri="{0D108BD9-81ED-4DB2-BD59-A6C34878D82A}">
                    <a16:rowId xmlns:a16="http://schemas.microsoft.com/office/drawing/2014/main" val="378136416"/>
                  </a:ext>
                </a:extLst>
              </a:tr>
              <a:tr h="441397">
                <a:tc>
                  <a:txBody>
                    <a:bodyPr/>
                    <a:lstStyle/>
                    <a:p>
                      <a:pPr algn="ctr" fontAlgn="b"/>
                      <a:r>
                        <a:rPr lang="en-US" sz="2400" u="none" strike="noStrike" dirty="0">
                          <a:effectLst/>
                        </a:rPr>
                        <a:t>Mean</a:t>
                      </a:r>
                      <a:endParaRPr lang="en-US" sz="2400" b="0" i="0" u="none" strike="noStrike" dirty="0">
                        <a:solidFill>
                          <a:srgbClr val="000000"/>
                        </a:solidFill>
                        <a:effectLst/>
                        <a:latin typeface="Aptos Narrow" panose="020B0004020202020204" pitchFamily="34" charset="0"/>
                      </a:endParaRPr>
                    </a:p>
                  </a:txBody>
                  <a:tcPr marL="19050" marR="19050" marT="19050" marB="0" anchor="b">
                    <a:solidFill>
                      <a:schemeClr val="accent4"/>
                    </a:solidFill>
                  </a:tcPr>
                </a:tc>
                <a:tc>
                  <a:txBody>
                    <a:bodyPr/>
                    <a:lstStyle/>
                    <a:p>
                      <a:pPr algn="ctr" fontAlgn="b"/>
                      <a:r>
                        <a:rPr lang="en-US" sz="2400" u="none" strike="noStrike" dirty="0">
                          <a:effectLst/>
                        </a:rPr>
                        <a:t>12</a:t>
                      </a:r>
                      <a:endParaRPr lang="en-US" sz="2400" b="0" i="0" u="none" strike="noStrike" dirty="0">
                        <a:solidFill>
                          <a:srgbClr val="000000"/>
                        </a:solidFill>
                        <a:effectLst/>
                        <a:latin typeface="Aptos Narrow" panose="020B0004020202020204" pitchFamily="34" charset="0"/>
                      </a:endParaRPr>
                    </a:p>
                  </a:txBody>
                  <a:tcPr marL="19050" marR="19050" marT="19050" marB="0" anchor="b">
                    <a:solidFill>
                      <a:schemeClr val="accent4"/>
                    </a:solidFill>
                  </a:tcPr>
                </a:tc>
                <a:tc>
                  <a:txBody>
                    <a:bodyPr/>
                    <a:lstStyle/>
                    <a:p>
                      <a:pPr algn="ctr" fontAlgn="b"/>
                      <a:r>
                        <a:rPr lang="en-US" sz="2400" u="none" strike="noStrike" dirty="0">
                          <a:effectLst/>
                        </a:rPr>
                        <a:t>158</a:t>
                      </a:r>
                      <a:endParaRPr lang="en-US" sz="2400" b="0" i="0" u="none" strike="noStrike" dirty="0">
                        <a:solidFill>
                          <a:srgbClr val="000000"/>
                        </a:solidFill>
                        <a:effectLst/>
                        <a:latin typeface="Aptos Narrow" panose="020B0004020202020204" pitchFamily="34" charset="0"/>
                      </a:endParaRPr>
                    </a:p>
                  </a:txBody>
                  <a:tcPr marL="19050" marR="19050" marT="19050" marB="0" anchor="b">
                    <a:solidFill>
                      <a:schemeClr val="accent4"/>
                    </a:solidFill>
                  </a:tcPr>
                </a:tc>
                <a:extLst>
                  <a:ext uri="{0D108BD9-81ED-4DB2-BD59-A6C34878D82A}">
                    <a16:rowId xmlns:a16="http://schemas.microsoft.com/office/drawing/2014/main" val="1295003251"/>
                  </a:ext>
                </a:extLst>
              </a:tr>
            </a:tbl>
          </a:graphicData>
        </a:graphic>
      </p:graphicFrame>
    </p:spTree>
    <p:extLst>
      <p:ext uri="{BB962C8B-B14F-4D97-AF65-F5344CB8AC3E}">
        <p14:creationId xmlns:p14="http://schemas.microsoft.com/office/powerpoint/2010/main" val="2355953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53871-472E-6819-C497-788C316BE846}"/>
              </a:ext>
            </a:extLst>
          </p:cNvPr>
          <p:cNvSpPr>
            <a:spLocks noGrp="1"/>
          </p:cNvSpPr>
          <p:nvPr>
            <p:ph type="title"/>
          </p:nvPr>
        </p:nvSpPr>
        <p:spPr/>
        <p:txBody>
          <a:bodyPr/>
          <a:lstStyle/>
          <a:p>
            <a:r>
              <a:rPr lang="en-US" sz="4400" dirty="0"/>
              <a:t>Regression Line Calculation - Example </a:t>
            </a:r>
            <a:endParaRPr lang="en-US" dirty="0"/>
          </a:p>
        </p:txBody>
      </p:sp>
      <p:graphicFrame>
        <p:nvGraphicFramePr>
          <p:cNvPr id="8" name="Object 7">
            <a:extLst>
              <a:ext uri="{FF2B5EF4-FFF2-40B4-BE49-F238E27FC236}">
                <a16:creationId xmlns:a16="http://schemas.microsoft.com/office/drawing/2014/main" id="{E43DF6B2-FF8D-181B-19F9-F784B352E29C}"/>
              </a:ext>
            </a:extLst>
          </p:cNvPr>
          <p:cNvGraphicFramePr>
            <a:graphicFrameLocks noChangeAspect="1"/>
          </p:cNvGraphicFramePr>
          <p:nvPr>
            <p:extLst>
              <p:ext uri="{D42A27DB-BD31-4B8C-83A1-F6EECF244321}">
                <p14:modId xmlns:p14="http://schemas.microsoft.com/office/powerpoint/2010/main" val="547791925"/>
              </p:ext>
            </p:extLst>
          </p:nvPr>
        </p:nvGraphicFramePr>
        <p:xfrm>
          <a:off x="656092" y="4805097"/>
          <a:ext cx="3196074" cy="1402928"/>
        </p:xfrm>
        <a:graphic>
          <a:graphicData uri="http://schemas.openxmlformats.org/presentationml/2006/ole">
            <mc:AlternateContent xmlns:mc="http://schemas.openxmlformats.org/markup-compatibility/2006">
              <mc:Choice xmlns:v="urn:schemas-microsoft-com:vml" Requires="v">
                <p:oleObj name="PBrush" r:id="rId2" imgW="2184480" imgH="958680" progId="">
                  <p:embed/>
                </p:oleObj>
              </mc:Choice>
              <mc:Fallback>
                <p:oleObj name="PBrush" r:id="rId2" imgW="2184480" imgH="958680" progId="">
                  <p:embed/>
                  <p:pic>
                    <p:nvPicPr>
                      <p:cNvPr id="8" name="Object 7">
                        <a:extLst>
                          <a:ext uri="{FF2B5EF4-FFF2-40B4-BE49-F238E27FC236}">
                            <a16:creationId xmlns:a16="http://schemas.microsoft.com/office/drawing/2014/main" id="{E43DF6B2-FF8D-181B-19F9-F784B352E29C}"/>
                          </a:ext>
                        </a:extLst>
                      </p:cNvPr>
                      <p:cNvPicPr/>
                      <p:nvPr/>
                    </p:nvPicPr>
                    <p:blipFill>
                      <a:blip r:embed="rId3"/>
                      <a:stretch>
                        <a:fillRect/>
                      </a:stretch>
                    </p:blipFill>
                    <p:spPr>
                      <a:xfrm>
                        <a:off x="656092" y="4805097"/>
                        <a:ext cx="3196074" cy="1402928"/>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3E75BC1E-70E2-97B6-F2A1-6F11160E6EB9}"/>
              </a:ext>
            </a:extLst>
          </p:cNvPr>
          <p:cNvGraphicFramePr>
            <a:graphicFrameLocks noChangeAspect="1"/>
          </p:cNvGraphicFramePr>
          <p:nvPr>
            <p:extLst>
              <p:ext uri="{D42A27DB-BD31-4B8C-83A1-F6EECF244321}">
                <p14:modId xmlns:p14="http://schemas.microsoft.com/office/powerpoint/2010/main" val="3578053398"/>
              </p:ext>
            </p:extLst>
          </p:nvPr>
        </p:nvGraphicFramePr>
        <p:xfrm>
          <a:off x="4128441" y="4805097"/>
          <a:ext cx="3072939" cy="1056323"/>
        </p:xfrm>
        <a:graphic>
          <a:graphicData uri="http://schemas.openxmlformats.org/presentationml/2006/ole">
            <mc:AlternateContent xmlns:mc="http://schemas.openxmlformats.org/markup-compatibility/2006">
              <mc:Choice xmlns:v="urn:schemas-microsoft-com:vml" Requires="v">
                <p:oleObj name="PBrush" r:id="rId4" imgW="2031840" imgH="698400" progId="">
                  <p:embed/>
                </p:oleObj>
              </mc:Choice>
              <mc:Fallback>
                <p:oleObj name="PBrush" r:id="rId4" imgW="2031840" imgH="698400" progId="">
                  <p:embed/>
                  <p:pic>
                    <p:nvPicPr>
                      <p:cNvPr id="9" name="Object 8">
                        <a:extLst>
                          <a:ext uri="{FF2B5EF4-FFF2-40B4-BE49-F238E27FC236}">
                            <a16:creationId xmlns:a16="http://schemas.microsoft.com/office/drawing/2014/main" id="{3E75BC1E-70E2-97B6-F2A1-6F11160E6EB9}"/>
                          </a:ext>
                        </a:extLst>
                      </p:cNvPr>
                      <p:cNvPicPr/>
                      <p:nvPr/>
                    </p:nvPicPr>
                    <p:blipFill>
                      <a:blip r:embed="rId5"/>
                      <a:stretch>
                        <a:fillRect/>
                      </a:stretch>
                    </p:blipFill>
                    <p:spPr>
                      <a:xfrm>
                        <a:off x="4128441" y="4805097"/>
                        <a:ext cx="3072939" cy="1056323"/>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Object 3">
                <a:extLst>
                  <a:ext uri="{FF2B5EF4-FFF2-40B4-BE49-F238E27FC236}">
                    <a16:creationId xmlns:a16="http://schemas.microsoft.com/office/drawing/2014/main" id="{92C5F51B-B69D-E453-49CA-EF90EF21994B}"/>
                  </a:ext>
                </a:extLst>
              </p:cNvPr>
              <p:cNvSpPr txBox="1"/>
              <p:nvPr/>
            </p:nvSpPr>
            <p:spPr bwMode="auto">
              <a:xfrm>
                <a:off x="7698336" y="4946305"/>
                <a:ext cx="4229504" cy="773906"/>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en-US" sz="3200" b="0" i="1" smtClean="0">
                          <a:solidFill>
                            <a:schemeClr val="tx1"/>
                          </a:solidFill>
                          <a:latin typeface="Cambria Math" panose="02040503050406030204" pitchFamily="18" charset="0"/>
                        </a:rPr>
                        <m:t>→  </m:t>
                      </m:r>
                      <m:acc>
                        <m:accPr>
                          <m:chr m:val="̂"/>
                          <m:ctrlPr>
                            <a:rPr lang="en-US" sz="3200" i="1" smtClean="0">
                              <a:solidFill>
                                <a:srgbClr val="C00000"/>
                              </a:solidFill>
                              <a:latin typeface="Cambria Math" panose="02040503050406030204" pitchFamily="18" charset="0"/>
                            </a:rPr>
                          </m:ctrlPr>
                        </m:accPr>
                        <m:e>
                          <m:r>
                            <a:rPr lang="en-US" sz="3200" i="1">
                              <a:solidFill>
                                <a:srgbClr val="C00000"/>
                              </a:solidFill>
                              <a:latin typeface="Cambria Math" panose="02040503050406030204" pitchFamily="18" charset="0"/>
                            </a:rPr>
                            <m:t>𝑦</m:t>
                          </m:r>
                        </m:e>
                      </m:acc>
                      <m:r>
                        <a:rPr lang="en-US" sz="3200" i="1">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12</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2</m:t>
                      </m:r>
                      <m:r>
                        <a:rPr lang="en-US" sz="3200" i="1">
                          <a:solidFill>
                            <a:srgbClr val="C00000"/>
                          </a:solidFill>
                          <a:latin typeface="Cambria Math" panose="02040503050406030204" pitchFamily="18" charset="0"/>
                        </a:rPr>
                        <m:t>𝑥</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11</m:t>
                      </m:r>
                      <m:r>
                        <a:rPr lang="en-US" sz="3200" i="1">
                          <a:solidFill>
                            <a:srgbClr val="C00000"/>
                          </a:solidFill>
                          <a:latin typeface="Cambria Math" panose="02040503050406030204" pitchFamily="18" charset="0"/>
                        </a:rPr>
                        <m:t>.</m:t>
                      </m:r>
                      <m:r>
                        <a:rPr lang="en-US" sz="3200" i="1">
                          <a:solidFill>
                            <a:srgbClr val="C00000"/>
                          </a:solidFill>
                          <a:latin typeface="Cambria Math" panose="02040503050406030204" pitchFamily="18" charset="0"/>
                        </a:rPr>
                        <m:t>5</m:t>
                      </m:r>
                    </m:oMath>
                  </m:oMathPara>
                </a14:m>
                <a:endParaRPr lang="en-US" sz="3200" dirty="0">
                  <a:solidFill>
                    <a:srgbClr val="C00000"/>
                  </a:solidFill>
                </a:endParaRPr>
              </a:p>
            </p:txBody>
          </p:sp>
        </mc:Choice>
        <mc:Fallback xmlns="">
          <p:sp>
            <p:nvSpPr>
              <p:cNvPr id="6" name="Object 3">
                <a:extLst>
                  <a:ext uri="{FF2B5EF4-FFF2-40B4-BE49-F238E27FC236}">
                    <a16:creationId xmlns:a16="http://schemas.microsoft.com/office/drawing/2014/main" id="{92C5F51B-B69D-E453-49CA-EF90EF21994B}"/>
                  </a:ext>
                </a:extLst>
              </p:cNvPr>
              <p:cNvSpPr txBox="1">
                <a:spLocks noRot="1" noChangeAspect="1" noMove="1" noResize="1" noEditPoints="1" noAdjustHandles="1" noChangeArrowheads="1" noChangeShapeType="1" noTextEdit="1"/>
              </p:cNvSpPr>
              <p:nvPr/>
            </p:nvSpPr>
            <p:spPr bwMode="auto">
              <a:xfrm>
                <a:off x="7698336" y="4946305"/>
                <a:ext cx="4229504" cy="773906"/>
              </a:xfrm>
              <a:prstGeom prst="rect">
                <a:avLst/>
              </a:prstGeom>
              <a:blipFill>
                <a:blip r:embed="rId6"/>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B5B1CC97-CAA7-AA80-E65C-2BF7909BADE9}"/>
              </a:ext>
            </a:extLst>
          </p:cNvPr>
          <p:cNvPicPr>
            <a:picLocks noChangeAspect="1"/>
          </p:cNvPicPr>
          <p:nvPr/>
        </p:nvPicPr>
        <p:blipFill>
          <a:blip r:embed="rId7"/>
          <a:stretch>
            <a:fillRect/>
          </a:stretch>
        </p:blipFill>
        <p:spPr>
          <a:xfrm>
            <a:off x="254000" y="1561970"/>
            <a:ext cx="11430000" cy="2629177"/>
          </a:xfrm>
          <a:prstGeom prst="rect">
            <a:avLst/>
          </a:prstGeom>
        </p:spPr>
      </p:pic>
    </p:spTree>
    <p:extLst>
      <p:ext uri="{BB962C8B-B14F-4D97-AF65-F5344CB8AC3E}">
        <p14:creationId xmlns:p14="http://schemas.microsoft.com/office/powerpoint/2010/main" val="2522184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pPr defTabSz="852488"/>
            <a:r>
              <a:rPr lang="en-US" sz="4000" dirty="0"/>
              <a:t>Regression Analysis</a:t>
            </a:r>
          </a:p>
        </p:txBody>
      </p:sp>
      <p:sp>
        <p:nvSpPr>
          <p:cNvPr id="13315" name="Rectangle 3"/>
          <p:cNvSpPr>
            <a:spLocks noGrp="1" noChangeArrowheads="1"/>
          </p:cNvSpPr>
          <p:nvPr>
            <p:ph type="body" idx="1"/>
          </p:nvPr>
        </p:nvSpPr>
        <p:spPr>
          <a:xfrm>
            <a:off x="1828800" y="1371600"/>
            <a:ext cx="9834880" cy="4724400"/>
          </a:xfrm>
        </p:spPr>
        <p:txBody>
          <a:bodyPr>
            <a:normAutofit/>
          </a:bodyPr>
          <a:lstStyle/>
          <a:p>
            <a:pPr marL="320675" indent="-320675" defTabSz="852488">
              <a:spcBef>
                <a:spcPct val="30000"/>
              </a:spcBef>
            </a:pPr>
            <a:r>
              <a:rPr lang="en-US" dirty="0">
                <a:latin typeface="Tekton Pro" pitchFamily="34" charset="0"/>
              </a:rPr>
              <a:t>Regression analysis is used to:</a:t>
            </a:r>
          </a:p>
          <a:p>
            <a:pPr marL="693738" lvl="1" indent="-268288" defTabSz="852488">
              <a:spcBef>
                <a:spcPct val="30000"/>
              </a:spcBef>
            </a:pPr>
            <a:r>
              <a:rPr lang="en-US" dirty="0">
                <a:solidFill>
                  <a:srgbClr val="FF0000"/>
                </a:solidFill>
                <a:latin typeface="Tekton Pro" pitchFamily="34" charset="0"/>
              </a:rPr>
              <a:t>Predict</a:t>
            </a:r>
            <a:r>
              <a:rPr lang="en-US" dirty="0">
                <a:latin typeface="Tekton Pro" pitchFamily="34" charset="0"/>
              </a:rPr>
              <a:t> the value of a response variable based on the value of at least one explanatory variable</a:t>
            </a:r>
          </a:p>
          <a:p>
            <a:pPr marL="693738" lvl="1" indent="-268288" defTabSz="852488">
              <a:spcBef>
                <a:spcPct val="30000"/>
              </a:spcBef>
            </a:pPr>
            <a:r>
              <a:rPr lang="en-US" dirty="0">
                <a:solidFill>
                  <a:srgbClr val="FF0000"/>
                </a:solidFill>
                <a:latin typeface="Tekton Pro" pitchFamily="34" charset="0"/>
              </a:rPr>
              <a:t>Explain</a:t>
            </a:r>
            <a:r>
              <a:rPr lang="en-US" dirty="0">
                <a:latin typeface="Tekton Pro" pitchFamily="34" charset="0"/>
              </a:rPr>
              <a:t> the impact of changes in an explanatory variable on the response variable</a:t>
            </a:r>
          </a:p>
          <a:p>
            <a:pPr marL="320675" indent="-320675" defTabSz="852488">
              <a:spcBef>
                <a:spcPct val="30000"/>
              </a:spcBef>
              <a:buNone/>
            </a:pPr>
            <a:r>
              <a:rPr lang="en-US" dirty="0">
                <a:latin typeface="Tekton Pro" pitchFamily="34" charset="0"/>
              </a:rPr>
              <a:t>Regression falls under </a:t>
            </a:r>
            <a:r>
              <a:rPr lang="en-US" dirty="0">
                <a:solidFill>
                  <a:srgbClr val="FF0000"/>
                </a:solidFill>
                <a:latin typeface="Tekton Pro" pitchFamily="34" charset="0"/>
              </a:rPr>
              <a:t>supervised learning </a:t>
            </a:r>
            <a:r>
              <a:rPr lang="en-US" dirty="0">
                <a:latin typeface="Tekton Pro" pitchFamily="34" charset="0"/>
              </a:rPr>
              <a:t>wherein the algorithm is trained with both input </a:t>
            </a:r>
            <a:r>
              <a:rPr lang="en-US" dirty="0">
                <a:solidFill>
                  <a:srgbClr val="FF0000"/>
                </a:solidFill>
                <a:latin typeface="Tekton Pro" pitchFamily="34" charset="0"/>
              </a:rPr>
              <a:t>features</a:t>
            </a:r>
            <a:r>
              <a:rPr lang="en-US" dirty="0">
                <a:latin typeface="Tekton Pro" pitchFamily="34" charset="0"/>
              </a:rPr>
              <a:t> and </a:t>
            </a:r>
            <a:r>
              <a:rPr lang="en-US" dirty="0">
                <a:solidFill>
                  <a:srgbClr val="FF0000"/>
                </a:solidFill>
                <a:latin typeface="Tekton Pro" pitchFamily="34" charset="0"/>
              </a:rPr>
              <a:t>output</a:t>
            </a:r>
            <a:r>
              <a:rPr lang="en-US" dirty="0">
                <a:latin typeface="Tekton Pro" pitchFamily="34" charset="0"/>
              </a:rPr>
              <a:t> variable.</a:t>
            </a:r>
          </a:p>
        </p:txBody>
      </p:sp>
      <p:sp>
        <p:nvSpPr>
          <p:cNvPr id="3" name="Rectangle 2">
            <a:extLst>
              <a:ext uri="{FF2B5EF4-FFF2-40B4-BE49-F238E27FC236}">
                <a16:creationId xmlns:a16="http://schemas.microsoft.com/office/drawing/2014/main" id="{E64C53FA-7290-70D6-0534-DEB6762DB3A0}"/>
              </a:ext>
            </a:extLst>
          </p:cNvPr>
          <p:cNvSpPr/>
          <p:nvPr/>
        </p:nvSpPr>
        <p:spPr>
          <a:xfrm>
            <a:off x="1913632" y="4879338"/>
            <a:ext cx="6360952" cy="461665"/>
          </a:xfrm>
          <a:prstGeom prst="rect">
            <a:avLst/>
          </a:prstGeom>
        </p:spPr>
        <p:txBody>
          <a:bodyPr wrap="square">
            <a:spAutoFit/>
          </a:bodyPr>
          <a:lstStyle/>
          <a:p>
            <a:r>
              <a:rPr lang="en-US" sz="2400" spc="-119" dirty="0">
                <a:solidFill>
                  <a:srgbClr val="000000"/>
                </a:solidFill>
                <a:cs typeface="Times New Roman"/>
              </a:rPr>
              <a:t>Murder-rate</a:t>
            </a:r>
            <a:r>
              <a:rPr lang="en-US" sz="2400" spc="404" dirty="0">
                <a:solidFill>
                  <a:srgbClr val="000000"/>
                </a:solidFill>
                <a:cs typeface="Arial"/>
              </a:rPr>
              <a:t>= </a:t>
            </a:r>
            <a:r>
              <a:rPr lang="en-US" sz="2400" spc="-129" dirty="0">
                <a:solidFill>
                  <a:srgbClr val="000000"/>
                </a:solidFill>
                <a:cs typeface="Arial"/>
              </a:rPr>
              <a:t>2</a:t>
            </a:r>
            <a:r>
              <a:rPr lang="en-US" sz="2400" spc="-129" dirty="0">
                <a:solidFill>
                  <a:srgbClr val="000000"/>
                </a:solidFill>
                <a:cs typeface="Georgia"/>
              </a:rPr>
              <a:t>.</a:t>
            </a:r>
            <a:r>
              <a:rPr lang="en-US" sz="2400" spc="-129" dirty="0">
                <a:solidFill>
                  <a:srgbClr val="000000"/>
                </a:solidFill>
                <a:cs typeface="Arial"/>
              </a:rPr>
              <a:t>56 </a:t>
            </a:r>
            <a:r>
              <a:rPr lang="en-US" sz="2400" spc="30" dirty="0">
                <a:solidFill>
                  <a:srgbClr val="000000"/>
                </a:solidFill>
                <a:cs typeface="Times New Roman"/>
              </a:rPr>
              <a:t>poverty </a:t>
            </a:r>
            <a:r>
              <a:rPr lang="en-US" sz="2400" spc="-79" dirty="0">
                <a:solidFill>
                  <a:srgbClr val="000000"/>
                </a:solidFill>
                <a:cs typeface="Times New Roman"/>
              </a:rPr>
              <a:t>−</a:t>
            </a:r>
            <a:r>
              <a:rPr lang="en-US" sz="2400" spc="-79" dirty="0">
                <a:solidFill>
                  <a:srgbClr val="000000"/>
                </a:solidFill>
                <a:cs typeface="Arial"/>
              </a:rPr>
              <a:t>29</a:t>
            </a:r>
            <a:r>
              <a:rPr lang="en-US" sz="2400" spc="-79" dirty="0">
                <a:solidFill>
                  <a:srgbClr val="000000"/>
                </a:solidFill>
                <a:cs typeface="Georgia"/>
              </a:rPr>
              <a:t>.</a:t>
            </a:r>
            <a:r>
              <a:rPr lang="en-US" sz="2400" spc="-79" dirty="0">
                <a:solidFill>
                  <a:srgbClr val="000000"/>
                </a:solidFill>
                <a:cs typeface="Arial"/>
              </a:rPr>
              <a:t>91</a:t>
            </a:r>
            <a:endParaRPr lang="en-US" sz="2400" dirty="0"/>
          </a:p>
        </p:txBody>
      </p:sp>
      <p:graphicFrame>
        <p:nvGraphicFramePr>
          <p:cNvPr id="4" name="Object 3">
            <a:extLst>
              <a:ext uri="{FF2B5EF4-FFF2-40B4-BE49-F238E27FC236}">
                <a16:creationId xmlns:a16="http://schemas.microsoft.com/office/drawing/2014/main" id="{79F9F2C6-0741-DC9F-1A79-5F1FB823BE1A}"/>
              </a:ext>
            </a:extLst>
          </p:cNvPr>
          <p:cNvGraphicFramePr>
            <a:graphicFrameLocks noChangeAspect="1"/>
          </p:cNvGraphicFramePr>
          <p:nvPr/>
        </p:nvGraphicFramePr>
        <p:xfrm>
          <a:off x="7286893" y="4352478"/>
          <a:ext cx="2968891" cy="2267844"/>
        </p:xfrm>
        <a:graphic>
          <a:graphicData uri="http://schemas.openxmlformats.org/presentationml/2006/ole">
            <mc:AlternateContent xmlns:mc="http://schemas.openxmlformats.org/markup-compatibility/2006">
              <mc:Choice xmlns:v="urn:schemas-microsoft-com:vml" Requires="v">
                <p:oleObj name="PBrush" r:id="rId2" imgW="4464000" imgH="3409920" progId="">
                  <p:embed/>
                </p:oleObj>
              </mc:Choice>
              <mc:Fallback>
                <p:oleObj name="PBrush" r:id="rId2" imgW="4464000" imgH="3409920" progId="">
                  <p:embed/>
                  <p:pic>
                    <p:nvPicPr>
                      <p:cNvPr id="4" name="Object 3">
                        <a:extLst>
                          <a:ext uri="{FF2B5EF4-FFF2-40B4-BE49-F238E27FC236}">
                            <a16:creationId xmlns:a16="http://schemas.microsoft.com/office/drawing/2014/main" id="{79F9F2C6-0741-DC9F-1A79-5F1FB823BE1A}"/>
                          </a:ext>
                        </a:extLst>
                      </p:cNvPr>
                      <p:cNvPicPr/>
                      <p:nvPr/>
                    </p:nvPicPr>
                    <p:blipFill>
                      <a:blip r:embed="rId3"/>
                      <a:stretch>
                        <a:fillRect/>
                      </a:stretch>
                    </p:blipFill>
                    <p:spPr>
                      <a:xfrm>
                        <a:off x="7286893" y="4352478"/>
                        <a:ext cx="2968891" cy="2267844"/>
                      </a:xfrm>
                      <a:prstGeom prst="rect">
                        <a:avLst/>
                      </a:prstGeom>
                    </p:spPr>
                  </p:pic>
                </p:oleObj>
              </mc:Fallback>
            </mc:AlternateContent>
          </a:graphicData>
        </a:graphic>
      </p:graphicFrame>
    </p:spTree>
    <p:extLst>
      <p:ext uri="{BB962C8B-B14F-4D97-AF65-F5344CB8AC3E}">
        <p14:creationId xmlns:p14="http://schemas.microsoft.com/office/powerpoint/2010/main" val="2983129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D42F3B26-49AF-CFD8-E800-83986F060718}"/>
              </a:ext>
            </a:extLst>
          </p:cNvPr>
          <p:cNvGraphicFramePr>
            <a:graphicFrameLocks noChangeAspect="1"/>
          </p:cNvGraphicFramePr>
          <p:nvPr/>
        </p:nvGraphicFramePr>
        <p:xfrm>
          <a:off x="8197702" y="3513118"/>
          <a:ext cx="3827721" cy="2979758"/>
        </p:xfrm>
        <a:graphic>
          <a:graphicData uri="http://schemas.openxmlformats.org/presentationml/2006/ole">
            <mc:AlternateContent xmlns:mc="http://schemas.openxmlformats.org/markup-compatibility/2006">
              <mc:Choice xmlns:v="urn:schemas-microsoft-com:vml" Requires="v">
                <p:oleObj name="PBrush" r:id="rId2" imgW="3067200" imgH="2387520" progId="">
                  <p:embed/>
                </p:oleObj>
              </mc:Choice>
              <mc:Fallback>
                <p:oleObj name="PBrush" r:id="rId2" imgW="3067200" imgH="2387520" progId="">
                  <p:embed/>
                  <p:pic>
                    <p:nvPicPr>
                      <p:cNvPr id="4" name="Object 3">
                        <a:extLst>
                          <a:ext uri="{FF2B5EF4-FFF2-40B4-BE49-F238E27FC236}">
                            <a16:creationId xmlns:a16="http://schemas.microsoft.com/office/drawing/2014/main" id="{D42F3B26-49AF-CFD8-E800-83986F060718}"/>
                          </a:ext>
                        </a:extLst>
                      </p:cNvPr>
                      <p:cNvPicPr/>
                      <p:nvPr/>
                    </p:nvPicPr>
                    <p:blipFill>
                      <a:blip r:embed="rId3"/>
                      <a:stretch>
                        <a:fillRect/>
                      </a:stretch>
                    </p:blipFill>
                    <p:spPr>
                      <a:xfrm>
                        <a:off x="8197702" y="3513118"/>
                        <a:ext cx="3827721" cy="2979758"/>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ltLang="en-US" sz="4000" dirty="0"/>
              <a:t>Gradient Descent </a:t>
            </a:r>
            <a:r>
              <a:rPr lang="en-US" sz="4000" dirty="0"/>
              <a:t>Approach</a:t>
            </a:r>
          </a:p>
        </p:txBody>
      </p:sp>
      <p:sp>
        <p:nvSpPr>
          <p:cNvPr id="3" name="Content Placeholder 2"/>
          <p:cNvSpPr>
            <a:spLocks noGrp="1"/>
          </p:cNvSpPr>
          <p:nvPr>
            <p:ph idx="1"/>
          </p:nvPr>
        </p:nvSpPr>
        <p:spPr>
          <a:xfrm>
            <a:off x="838199" y="1825625"/>
            <a:ext cx="8784265" cy="4351338"/>
          </a:xfrm>
        </p:spPr>
        <p:txBody>
          <a:bodyPr>
            <a:normAutofit/>
          </a:bodyPr>
          <a:lstStyle/>
          <a:p>
            <a:pPr marL="457200" indent="-457200"/>
            <a:r>
              <a:rPr lang="en-US" sz="2400" dirty="0"/>
              <a:t>Gradient descent is a </a:t>
            </a:r>
            <a:r>
              <a:rPr lang="en-US" sz="2400" dirty="0">
                <a:solidFill>
                  <a:srgbClr val="C00000"/>
                </a:solidFill>
              </a:rPr>
              <a:t>greedy</a:t>
            </a:r>
            <a:r>
              <a:rPr lang="en-US" sz="2400" dirty="0"/>
              <a:t> optimization algorithm used to </a:t>
            </a:r>
            <a:r>
              <a:rPr lang="en-US" sz="2400" dirty="0">
                <a:solidFill>
                  <a:srgbClr val="C00000"/>
                </a:solidFill>
              </a:rPr>
              <a:t>minimize the loss </a:t>
            </a:r>
            <a:r>
              <a:rPr lang="en-US" sz="2400" dirty="0"/>
              <a:t>function of the model (SSR).</a:t>
            </a:r>
          </a:p>
          <a:p>
            <a:pPr marL="457200" indent="-457200"/>
            <a:r>
              <a:rPr lang="en-US" sz="2400" dirty="0"/>
              <a:t>The derivative is called a </a:t>
            </a:r>
            <a:r>
              <a:rPr lang="en-US" sz="2400" dirty="0">
                <a:solidFill>
                  <a:srgbClr val="C00000"/>
                </a:solidFill>
              </a:rPr>
              <a:t>gradient</a:t>
            </a:r>
            <a:r>
              <a:rPr lang="en-US" sz="2400" dirty="0"/>
              <a:t>, which is the vector of </a:t>
            </a:r>
            <a:r>
              <a:rPr lang="en-US" sz="2400" dirty="0">
                <a:solidFill>
                  <a:srgbClr val="C00000"/>
                </a:solidFill>
              </a:rPr>
              <a:t>partial</a:t>
            </a:r>
            <a:r>
              <a:rPr lang="en-US" sz="2400" dirty="0">
                <a:solidFill>
                  <a:srgbClr val="FF0000"/>
                </a:solidFill>
              </a:rPr>
              <a:t> </a:t>
            </a:r>
            <a:r>
              <a:rPr lang="en-US" sz="2400" dirty="0">
                <a:solidFill>
                  <a:srgbClr val="C00000"/>
                </a:solidFill>
              </a:rPr>
              <a:t>derivatives</a:t>
            </a:r>
            <a:r>
              <a:rPr lang="en-US" sz="2400" dirty="0">
                <a:solidFill>
                  <a:srgbClr val="FF0000"/>
                </a:solidFill>
              </a:rPr>
              <a:t> </a:t>
            </a:r>
            <a:r>
              <a:rPr lang="en-US" sz="2400" dirty="0"/>
              <a:t>with respect to each dimension of the input. </a:t>
            </a:r>
          </a:p>
          <a:p>
            <a:pPr marL="457200" indent="-457200"/>
            <a:r>
              <a:rPr lang="en-US" sz="2400" dirty="0">
                <a:solidFill>
                  <a:srgbClr val="C00000"/>
                </a:solidFill>
              </a:rPr>
              <a:t>Iteratively subtract the gradient </a:t>
            </a:r>
            <a:r>
              <a:rPr lang="en-US" sz="2400" dirty="0"/>
              <a:t>with respect to the model parameters (slope and intercept)</a:t>
            </a:r>
          </a:p>
          <a:p>
            <a:pPr marL="457200" indent="-457200"/>
            <a:r>
              <a:rPr lang="en-US" sz="2400" dirty="0"/>
              <a:t>moves in the direction of the </a:t>
            </a:r>
            <a:r>
              <a:rPr lang="en-US" sz="2400" dirty="0">
                <a:solidFill>
                  <a:srgbClr val="C00000"/>
                </a:solidFill>
              </a:rPr>
              <a:t>steepest</a:t>
            </a:r>
            <a:r>
              <a:rPr lang="en-US" sz="2400" dirty="0"/>
              <a:t> ascent towards </a:t>
            </a:r>
            <a:r>
              <a:rPr lang="en-US" sz="2400" dirty="0">
                <a:solidFill>
                  <a:srgbClr val="C00000"/>
                </a:solidFill>
              </a:rPr>
              <a:t>smaller loss</a:t>
            </a:r>
          </a:p>
          <a:p>
            <a:pPr marL="0" indent="0">
              <a:buNone/>
            </a:pPr>
            <a:endParaRPr lang="en-US" sz="2400" dirty="0"/>
          </a:p>
        </p:txBody>
      </p:sp>
    </p:spTree>
    <p:extLst>
      <p:ext uri="{BB962C8B-B14F-4D97-AF65-F5344CB8AC3E}">
        <p14:creationId xmlns:p14="http://schemas.microsoft.com/office/powerpoint/2010/main" val="3036157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CCAE8-CBB4-E945-F4EC-8BC747F1D2C9}"/>
              </a:ext>
            </a:extLst>
          </p:cNvPr>
          <p:cNvSpPr>
            <a:spLocks noGrp="1"/>
          </p:cNvSpPr>
          <p:nvPr>
            <p:ph type="title"/>
          </p:nvPr>
        </p:nvSpPr>
        <p:spPr/>
        <p:txBody>
          <a:bodyPr/>
          <a:lstStyle/>
          <a:p>
            <a:r>
              <a:rPr lang="en-US" altLang="en-US" sz="4400" dirty="0"/>
              <a:t>Gradient Descent - </a:t>
            </a:r>
            <a:r>
              <a:rPr lang="en-US" dirty="0"/>
              <a:t>Intuitive </a:t>
            </a:r>
          </a:p>
        </p:txBody>
      </p:sp>
      <p:sp>
        <p:nvSpPr>
          <p:cNvPr id="3" name="Content Placeholder 2">
            <a:extLst>
              <a:ext uri="{FF2B5EF4-FFF2-40B4-BE49-F238E27FC236}">
                <a16:creationId xmlns:a16="http://schemas.microsoft.com/office/drawing/2014/main" id="{EF775B12-F27C-3B71-1768-821542891402}"/>
              </a:ext>
            </a:extLst>
          </p:cNvPr>
          <p:cNvSpPr>
            <a:spLocks noGrp="1"/>
          </p:cNvSpPr>
          <p:nvPr>
            <p:ph idx="1"/>
          </p:nvPr>
        </p:nvSpPr>
        <p:spPr>
          <a:xfrm>
            <a:off x="838200" y="1825625"/>
            <a:ext cx="10515600" cy="2175669"/>
          </a:xfrm>
        </p:spPr>
        <p:txBody>
          <a:bodyPr>
            <a:normAutofit fontScale="92500" lnSpcReduction="20000"/>
          </a:bodyPr>
          <a:lstStyle/>
          <a:p>
            <a:pPr marL="514350" indent="-514350">
              <a:buFont typeface="+mj-lt"/>
              <a:buAutoNum type="arabicPeriod"/>
            </a:pPr>
            <a:r>
              <a:rPr lang="en-US" dirty="0">
                <a:solidFill>
                  <a:srgbClr val="C00000"/>
                </a:solidFill>
              </a:rPr>
              <a:t>Zero</a:t>
            </a:r>
            <a:r>
              <a:rPr lang="en-US" dirty="0"/>
              <a:t> slope of gradient </a:t>
            </a:r>
            <a:r>
              <a:rPr lang="en-US" dirty="0">
                <a:sym typeface="Wingdings" panose="05000000000000000000" pitchFamily="2" charset="2"/>
              </a:rPr>
              <a:t> it is </a:t>
            </a:r>
            <a:r>
              <a:rPr lang="en-US" dirty="0">
                <a:solidFill>
                  <a:srgbClr val="C00000"/>
                </a:solidFill>
                <a:sym typeface="Wingdings" panose="05000000000000000000" pitchFamily="2" charset="2"/>
              </a:rPr>
              <a:t>Minimum</a:t>
            </a:r>
            <a:r>
              <a:rPr lang="en-US" dirty="0">
                <a:sym typeface="Wingdings" panose="05000000000000000000" pitchFamily="2" charset="2"/>
              </a:rPr>
              <a:t> point (sometimes local minimum)</a:t>
            </a:r>
            <a:endParaRPr lang="en-US" dirty="0"/>
          </a:p>
          <a:p>
            <a:pPr marL="514350" indent="-514350">
              <a:buFont typeface="+mj-lt"/>
              <a:buAutoNum type="arabicPeriod"/>
            </a:pPr>
            <a:r>
              <a:rPr lang="en-US" dirty="0">
                <a:solidFill>
                  <a:srgbClr val="C00000"/>
                </a:solidFill>
              </a:rPr>
              <a:t>Big</a:t>
            </a:r>
            <a:r>
              <a:rPr lang="en-US" dirty="0"/>
              <a:t> slope of gradient </a:t>
            </a:r>
            <a:r>
              <a:rPr lang="en-US" dirty="0">
                <a:sym typeface="Wingdings" panose="05000000000000000000" pitchFamily="2" charset="2"/>
              </a:rPr>
              <a:t>It is </a:t>
            </a:r>
            <a:r>
              <a:rPr lang="en-US" dirty="0">
                <a:solidFill>
                  <a:srgbClr val="C00000"/>
                </a:solidFill>
                <a:sym typeface="Wingdings" panose="05000000000000000000" pitchFamily="2" charset="2"/>
              </a:rPr>
              <a:t>far</a:t>
            </a:r>
            <a:r>
              <a:rPr lang="en-US" dirty="0">
                <a:sym typeface="Wingdings" panose="05000000000000000000" pitchFamily="2" charset="2"/>
              </a:rPr>
              <a:t> from zero slope (which we are looking for)  we need bigger decrease </a:t>
            </a:r>
            <a:endParaRPr lang="en-US" dirty="0"/>
          </a:p>
          <a:p>
            <a:pPr marL="514350" indent="-514350">
              <a:buFont typeface="+mj-lt"/>
              <a:buAutoNum type="arabicPeriod"/>
            </a:pPr>
            <a:r>
              <a:rPr lang="en-US" dirty="0">
                <a:solidFill>
                  <a:srgbClr val="C00000"/>
                </a:solidFill>
              </a:rPr>
              <a:t>Small</a:t>
            </a:r>
            <a:r>
              <a:rPr lang="en-US" dirty="0"/>
              <a:t> slope of gradient </a:t>
            </a:r>
            <a:r>
              <a:rPr lang="en-US" dirty="0">
                <a:sym typeface="Wingdings" panose="05000000000000000000" pitchFamily="2" charset="2"/>
              </a:rPr>
              <a:t> It is </a:t>
            </a:r>
            <a:r>
              <a:rPr lang="en-US" dirty="0">
                <a:solidFill>
                  <a:srgbClr val="C00000"/>
                </a:solidFill>
                <a:sym typeface="Wingdings" panose="05000000000000000000" pitchFamily="2" charset="2"/>
              </a:rPr>
              <a:t>near</a:t>
            </a:r>
            <a:r>
              <a:rPr lang="en-US" dirty="0">
                <a:sym typeface="Wingdings" panose="05000000000000000000" pitchFamily="2" charset="2"/>
              </a:rPr>
              <a:t> to zero slope  we need smaller decrease (not passing by)</a:t>
            </a:r>
          </a:p>
          <a:p>
            <a:endParaRPr lang="en-US" dirty="0">
              <a:sym typeface="Wingdings" panose="05000000000000000000" pitchFamily="2" charset="2"/>
            </a:endParaRPr>
          </a:p>
          <a:p>
            <a:endParaRPr lang="en-US" dirty="0"/>
          </a:p>
        </p:txBody>
      </p:sp>
      <p:graphicFrame>
        <p:nvGraphicFramePr>
          <p:cNvPr id="4" name="Object 3">
            <a:extLst>
              <a:ext uri="{FF2B5EF4-FFF2-40B4-BE49-F238E27FC236}">
                <a16:creationId xmlns:a16="http://schemas.microsoft.com/office/drawing/2014/main" id="{F78BA40B-3553-39A9-2BB5-AC302B911E80}"/>
              </a:ext>
            </a:extLst>
          </p:cNvPr>
          <p:cNvGraphicFramePr>
            <a:graphicFrameLocks noChangeAspect="1"/>
          </p:cNvGraphicFramePr>
          <p:nvPr>
            <p:extLst>
              <p:ext uri="{D42A27DB-BD31-4B8C-83A1-F6EECF244321}">
                <p14:modId xmlns:p14="http://schemas.microsoft.com/office/powerpoint/2010/main" val="432768805"/>
              </p:ext>
            </p:extLst>
          </p:nvPr>
        </p:nvGraphicFramePr>
        <p:xfrm>
          <a:off x="7477760" y="4001294"/>
          <a:ext cx="4556825" cy="2886121"/>
        </p:xfrm>
        <a:graphic>
          <a:graphicData uri="http://schemas.openxmlformats.org/presentationml/2006/ole">
            <mc:AlternateContent xmlns:mc="http://schemas.openxmlformats.org/markup-compatibility/2006">
              <mc:Choice xmlns:v="urn:schemas-microsoft-com:vml" Requires="v">
                <p:oleObj name="PBrush" r:id="rId3" imgW="7308720" imgH="4629240" progId="">
                  <p:embed/>
                </p:oleObj>
              </mc:Choice>
              <mc:Fallback>
                <p:oleObj name="PBrush" r:id="rId3" imgW="7308720" imgH="4629240" progId="">
                  <p:embed/>
                  <p:pic>
                    <p:nvPicPr>
                      <p:cNvPr id="5" name="Object 4">
                        <a:extLst>
                          <a:ext uri="{FF2B5EF4-FFF2-40B4-BE49-F238E27FC236}">
                            <a16:creationId xmlns:a16="http://schemas.microsoft.com/office/drawing/2014/main" id="{C39CDDCD-230E-C2CD-13B9-C0AC2CCA59D5}"/>
                          </a:ext>
                        </a:extLst>
                      </p:cNvPr>
                      <p:cNvPicPr/>
                      <p:nvPr/>
                    </p:nvPicPr>
                    <p:blipFill>
                      <a:blip r:embed="rId4"/>
                      <a:stretch>
                        <a:fillRect/>
                      </a:stretch>
                    </p:blipFill>
                    <p:spPr>
                      <a:xfrm>
                        <a:off x="7477760" y="4001294"/>
                        <a:ext cx="4556825" cy="2886121"/>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F2BE48A4-EEDE-4DC2-AF60-5F3338211EB8}"/>
              </a:ext>
            </a:extLst>
          </p:cNvPr>
          <p:cNvSpPr txBox="1"/>
          <p:nvPr/>
        </p:nvSpPr>
        <p:spPr>
          <a:xfrm>
            <a:off x="930893" y="4150371"/>
            <a:ext cx="6096000" cy="1938992"/>
          </a:xfrm>
          <a:prstGeom prst="rect">
            <a:avLst/>
          </a:prstGeom>
          <a:noFill/>
        </p:spPr>
        <p:txBody>
          <a:bodyPr wrap="square">
            <a:spAutoFit/>
          </a:bodyPr>
          <a:lstStyle/>
          <a:p>
            <a:pPr marL="0" indent="0">
              <a:buNone/>
            </a:pPr>
            <a:r>
              <a:rPr lang="en-US" sz="2400" dirty="0">
                <a:sym typeface="Wingdings" panose="05000000000000000000" pitchFamily="2" charset="2"/>
              </a:rPr>
              <a:t>1,2,3  A greedy approach: </a:t>
            </a:r>
          </a:p>
          <a:p>
            <a:pPr marL="0" indent="0">
              <a:buNone/>
            </a:pPr>
            <a:r>
              <a:rPr lang="en-US" sz="2400" dirty="0">
                <a:sym typeface="Wingdings" panose="05000000000000000000" pitchFamily="2" charset="2"/>
              </a:rPr>
              <a:t>In each step, subtract a value </a:t>
            </a:r>
            <a:r>
              <a:rPr lang="en-US" sz="2400" dirty="0">
                <a:solidFill>
                  <a:srgbClr val="C00000"/>
                </a:solidFill>
                <a:sym typeface="Wingdings" panose="05000000000000000000" pitchFamily="2" charset="2"/>
              </a:rPr>
              <a:t>proportional</a:t>
            </a:r>
            <a:r>
              <a:rPr lang="en-US" sz="2400" dirty="0">
                <a:sym typeface="Wingdings" panose="05000000000000000000" pitchFamily="2" charset="2"/>
              </a:rPr>
              <a:t> to last gradient (bigger value for big gradient and smaller value for small gradient) to get closer to minimum point.</a:t>
            </a:r>
          </a:p>
        </p:txBody>
      </p:sp>
    </p:spTree>
    <p:extLst>
      <p:ext uri="{BB962C8B-B14F-4D97-AF65-F5344CB8AC3E}">
        <p14:creationId xmlns:p14="http://schemas.microsoft.com/office/powerpoint/2010/main" val="930725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F2E63-C159-0B22-16B0-C42C1A244060}"/>
              </a:ext>
            </a:extLst>
          </p:cNvPr>
          <p:cNvSpPr>
            <a:spLocks noGrp="1"/>
          </p:cNvSpPr>
          <p:nvPr>
            <p:ph type="title"/>
          </p:nvPr>
        </p:nvSpPr>
        <p:spPr/>
        <p:txBody>
          <a:bodyPr>
            <a:normAutofit/>
          </a:bodyPr>
          <a:lstStyle/>
          <a:p>
            <a:r>
              <a:rPr lang="en-US" sz="4000" dirty="0"/>
              <a:t>Learning Process</a:t>
            </a:r>
          </a:p>
        </p:txBody>
      </p:sp>
      <p:sp>
        <p:nvSpPr>
          <p:cNvPr id="4" name="Rectangle 1">
            <a:extLst>
              <a:ext uri="{FF2B5EF4-FFF2-40B4-BE49-F238E27FC236}">
                <a16:creationId xmlns:a16="http://schemas.microsoft.com/office/drawing/2014/main" id="{D70A45D6-12B1-0748-EF23-4AFB36C40272}"/>
              </a:ext>
            </a:extLst>
          </p:cNvPr>
          <p:cNvSpPr>
            <a:spLocks noGrp="1" noChangeArrowheads="1"/>
          </p:cNvSpPr>
          <p:nvPr>
            <p:ph idx="1"/>
          </p:nvPr>
        </p:nvSpPr>
        <p:spPr bwMode="auto">
          <a:xfrm>
            <a:off x="936017" y="1690688"/>
            <a:ext cx="683791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indent="0" eaLnBrk="0" fontAlgn="base" hangingPunct="0">
              <a:lnSpc>
                <a:spcPct val="100000"/>
              </a:lnSpc>
              <a:spcBef>
                <a:spcPct val="0"/>
              </a:spcBef>
              <a:spcAft>
                <a:spcPct val="0"/>
              </a:spcAft>
              <a:buFontTx/>
              <a:buChar char="•"/>
            </a:pPr>
            <a:r>
              <a:rPr lang="en-US" altLang="en-US" sz="2000" dirty="0">
                <a:latin typeface="Arial" panose="020B0604020202020204" pitchFamily="34" charset="0"/>
              </a:rPr>
              <a:t>It starts with </a:t>
            </a:r>
            <a:r>
              <a:rPr lang="en-US" altLang="en-US" sz="2000" dirty="0">
                <a:solidFill>
                  <a:srgbClr val="C00000"/>
                </a:solidFill>
                <a:latin typeface="Arial" panose="020B0604020202020204" pitchFamily="34" charset="0"/>
              </a:rPr>
              <a:t>random initial</a:t>
            </a:r>
            <a:r>
              <a:rPr lang="en-US" altLang="en-US" sz="2000" dirty="0">
                <a:latin typeface="Arial" panose="020B0604020202020204" pitchFamily="34" charset="0"/>
              </a:rPr>
              <a:t> numbers for parameters and iteratively updating the model’s parameters in the </a:t>
            </a:r>
            <a:r>
              <a:rPr lang="en-US" altLang="en-US" sz="2000" dirty="0">
                <a:solidFill>
                  <a:srgbClr val="FF0000"/>
                </a:solidFill>
                <a:latin typeface="Arial" panose="020B0604020202020204" pitchFamily="34" charset="0"/>
              </a:rPr>
              <a:t>negative gradient direction</a:t>
            </a:r>
            <a:r>
              <a:rPr lang="en-US" altLang="en-US" sz="2000" dirty="0">
                <a:latin typeface="Arial" panose="020B0604020202020204" pitchFamily="34" charset="0"/>
              </a:rPr>
              <a:t>.</a:t>
            </a:r>
          </a:p>
          <a:p>
            <a:pPr marL="0" indent="0" eaLnBrk="0" fontAlgn="base" hangingPunct="0">
              <a:lnSpc>
                <a:spcPct val="100000"/>
              </a:lnSpc>
              <a:spcBef>
                <a:spcPct val="0"/>
              </a:spcBef>
              <a:spcAft>
                <a:spcPct val="0"/>
              </a:spcAft>
              <a:buNone/>
            </a:pPr>
            <a:endParaRPr lang="en-US" altLang="en-US" sz="2000" dirty="0">
              <a:latin typeface="Arial" panose="020B0604020202020204" pitchFamily="34" charset="0"/>
            </a:endParaRPr>
          </a:p>
          <a:p>
            <a:pPr marL="0" indent="0" eaLnBrk="0" fontAlgn="base" hangingPunct="0">
              <a:lnSpc>
                <a:spcPct val="100000"/>
              </a:lnSpc>
              <a:spcBef>
                <a:spcPct val="0"/>
              </a:spcBef>
              <a:spcAft>
                <a:spcPct val="0"/>
              </a:spcAft>
              <a:buFontTx/>
              <a:buChar char="•"/>
            </a:pPr>
            <a:r>
              <a:rPr lang="en-US" altLang="en-US" sz="2000" dirty="0">
                <a:latin typeface="Arial" panose="020B0604020202020204" pitchFamily="34" charset="0"/>
              </a:rPr>
              <a:t>In each iteration of the algorithm, the </a:t>
            </a:r>
            <a:r>
              <a:rPr lang="en-US" altLang="en-US" sz="2000" dirty="0">
                <a:solidFill>
                  <a:srgbClr val="C00000"/>
                </a:solidFill>
                <a:latin typeface="Arial" panose="020B0604020202020204" pitchFamily="34" charset="0"/>
              </a:rPr>
              <a:t>gradient of the cost function </a:t>
            </a:r>
            <a:r>
              <a:rPr lang="en-US" altLang="en-US" sz="2000" dirty="0">
                <a:latin typeface="Arial" panose="020B0604020202020204" pitchFamily="34" charset="0"/>
              </a:rPr>
              <a:t>with respect to each parameter is computed.</a:t>
            </a:r>
          </a:p>
          <a:p>
            <a:pPr marL="0" indent="0" eaLnBrk="0" fontAlgn="base" hangingPunct="0">
              <a:lnSpc>
                <a:spcPct val="100000"/>
              </a:lnSpc>
              <a:spcBef>
                <a:spcPct val="0"/>
              </a:spcBef>
              <a:spcAft>
                <a:spcPct val="0"/>
              </a:spcAft>
              <a:buFontTx/>
              <a:buChar char="•"/>
            </a:pPr>
            <a:endParaRPr lang="en-US" altLang="en-US" sz="2000" dirty="0">
              <a:latin typeface="Arial" panose="020B0604020202020204" pitchFamily="34" charset="0"/>
            </a:endParaRPr>
          </a:p>
          <a:p>
            <a:pPr marL="0" indent="0" eaLnBrk="0" fontAlgn="base" hangingPunct="0">
              <a:lnSpc>
                <a:spcPct val="100000"/>
              </a:lnSpc>
              <a:spcBef>
                <a:spcPct val="0"/>
              </a:spcBef>
              <a:spcAft>
                <a:spcPct val="0"/>
              </a:spcAft>
              <a:buFontTx/>
              <a:buChar char="•"/>
            </a:pPr>
            <a:r>
              <a:rPr lang="en-US" altLang="en-US" sz="2000" dirty="0">
                <a:latin typeface="Arial" panose="020B0604020202020204" pitchFamily="34" charset="0"/>
              </a:rPr>
              <a:t>The size of the step is controlled by the </a:t>
            </a:r>
            <a:r>
              <a:rPr lang="en-US" altLang="en-US" sz="2000" dirty="0">
                <a:solidFill>
                  <a:srgbClr val="C00000"/>
                </a:solidFill>
                <a:latin typeface="Arial" panose="020B0604020202020204" pitchFamily="34" charset="0"/>
              </a:rPr>
              <a:t>learning rate</a:t>
            </a:r>
            <a:r>
              <a:rPr lang="en-US" altLang="en-US" sz="2000" dirty="0">
                <a:latin typeface="Arial" panose="020B0604020202020204" pitchFamily="34" charset="0"/>
              </a:rPr>
              <a:t>, which determines how quickly the algorithm moves towards the minimum.</a:t>
            </a:r>
          </a:p>
          <a:p>
            <a:pPr marL="0" indent="0" eaLnBrk="0" fontAlgn="base" hangingPunct="0">
              <a:lnSpc>
                <a:spcPct val="100000"/>
              </a:lnSpc>
              <a:spcBef>
                <a:spcPct val="0"/>
              </a:spcBef>
              <a:spcAft>
                <a:spcPct val="0"/>
              </a:spcAft>
              <a:buFontTx/>
              <a:buChar char="•"/>
            </a:pPr>
            <a:endParaRPr lang="en-US" altLang="en-US" sz="2000" dirty="0">
              <a:latin typeface="Arial" panose="020B0604020202020204" pitchFamily="34" charset="0"/>
            </a:endParaRPr>
          </a:p>
          <a:p>
            <a:pPr marL="0" indent="0" eaLnBrk="0" fontAlgn="base" hangingPunct="0">
              <a:lnSpc>
                <a:spcPct val="100000"/>
              </a:lnSpc>
              <a:spcBef>
                <a:spcPct val="0"/>
              </a:spcBef>
              <a:spcAft>
                <a:spcPct val="0"/>
              </a:spcAft>
              <a:buFontTx/>
              <a:buChar char="•"/>
            </a:pPr>
            <a:r>
              <a:rPr lang="en-US" altLang="en-US" sz="2000" dirty="0">
                <a:latin typeface="Arial" panose="020B0604020202020204" pitchFamily="34" charset="0"/>
              </a:rPr>
              <a:t>The process is repeated until the cost function </a:t>
            </a:r>
            <a:r>
              <a:rPr lang="en-US" altLang="en-US" sz="2000" dirty="0">
                <a:solidFill>
                  <a:srgbClr val="C00000"/>
                </a:solidFill>
                <a:latin typeface="Arial" panose="020B0604020202020204" pitchFamily="34" charset="0"/>
              </a:rPr>
              <a:t>converges</a:t>
            </a:r>
            <a:r>
              <a:rPr lang="en-US" altLang="en-US" sz="2000" dirty="0">
                <a:latin typeface="Arial" panose="020B0604020202020204" pitchFamily="34" charset="0"/>
              </a:rPr>
              <a:t> to a minimum, indicating that the model has reached the </a:t>
            </a:r>
            <a:r>
              <a:rPr lang="en-US" altLang="en-US" sz="2000" dirty="0">
                <a:solidFill>
                  <a:srgbClr val="C00000"/>
                </a:solidFill>
                <a:latin typeface="Arial" panose="020B0604020202020204" pitchFamily="34" charset="0"/>
              </a:rPr>
              <a:t>optimal set of parameters</a:t>
            </a:r>
            <a:r>
              <a:rPr lang="en-US" altLang="en-US" sz="2000" dirty="0">
                <a:latin typeface="Arial" panose="020B0604020202020204" pitchFamily="34" charset="0"/>
              </a:rPr>
              <a:t>. </a:t>
            </a:r>
          </a:p>
        </p:txBody>
      </p:sp>
      <p:graphicFrame>
        <p:nvGraphicFramePr>
          <p:cNvPr id="5" name="Object 4">
            <a:extLst>
              <a:ext uri="{FF2B5EF4-FFF2-40B4-BE49-F238E27FC236}">
                <a16:creationId xmlns:a16="http://schemas.microsoft.com/office/drawing/2014/main" id="{C39CDDCD-230E-C2CD-13B9-C0AC2CCA59D5}"/>
              </a:ext>
            </a:extLst>
          </p:cNvPr>
          <p:cNvGraphicFramePr>
            <a:graphicFrameLocks noChangeAspect="1"/>
          </p:cNvGraphicFramePr>
          <p:nvPr/>
        </p:nvGraphicFramePr>
        <p:xfrm>
          <a:off x="7900933" y="4223348"/>
          <a:ext cx="3981252" cy="2521575"/>
        </p:xfrm>
        <a:graphic>
          <a:graphicData uri="http://schemas.openxmlformats.org/presentationml/2006/ole">
            <mc:AlternateContent xmlns:mc="http://schemas.openxmlformats.org/markup-compatibility/2006">
              <mc:Choice xmlns:v="urn:schemas-microsoft-com:vml" Requires="v">
                <p:oleObj name="PBrush" r:id="rId2" imgW="7308720" imgH="4629240" progId="">
                  <p:embed/>
                </p:oleObj>
              </mc:Choice>
              <mc:Fallback>
                <p:oleObj name="PBrush" r:id="rId2" imgW="7308720" imgH="4629240" progId="">
                  <p:embed/>
                  <p:pic>
                    <p:nvPicPr>
                      <p:cNvPr id="5" name="Object 4">
                        <a:extLst>
                          <a:ext uri="{FF2B5EF4-FFF2-40B4-BE49-F238E27FC236}">
                            <a16:creationId xmlns:a16="http://schemas.microsoft.com/office/drawing/2014/main" id="{C39CDDCD-230E-C2CD-13B9-C0AC2CCA59D5}"/>
                          </a:ext>
                        </a:extLst>
                      </p:cNvPr>
                      <p:cNvPicPr/>
                      <p:nvPr/>
                    </p:nvPicPr>
                    <p:blipFill>
                      <a:blip r:embed="rId3"/>
                      <a:stretch>
                        <a:fillRect/>
                      </a:stretch>
                    </p:blipFill>
                    <p:spPr>
                      <a:xfrm>
                        <a:off x="7900933" y="4223348"/>
                        <a:ext cx="3981252" cy="252157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914CB76F-29F6-FE0E-770A-2A861AF3779A}"/>
              </a:ext>
            </a:extLst>
          </p:cNvPr>
          <p:cNvGraphicFramePr>
            <a:graphicFrameLocks noChangeAspect="1"/>
          </p:cNvGraphicFramePr>
          <p:nvPr/>
        </p:nvGraphicFramePr>
        <p:xfrm>
          <a:off x="8140568" y="863184"/>
          <a:ext cx="3340232" cy="3220938"/>
        </p:xfrm>
        <a:graphic>
          <a:graphicData uri="http://schemas.openxmlformats.org/presentationml/2006/ole">
            <mc:AlternateContent xmlns:mc="http://schemas.openxmlformats.org/markup-compatibility/2006">
              <mc:Choice xmlns:v="urn:schemas-microsoft-com:vml" Requires="v">
                <p:oleObj name="PBrush" r:id="rId4" imgW="2133720" imgH="2057400" progId="">
                  <p:embed/>
                </p:oleObj>
              </mc:Choice>
              <mc:Fallback>
                <p:oleObj name="PBrush" r:id="rId4" imgW="2133720" imgH="2057400" progId="">
                  <p:embed/>
                  <p:pic>
                    <p:nvPicPr>
                      <p:cNvPr id="6" name="Object 5">
                        <a:extLst>
                          <a:ext uri="{FF2B5EF4-FFF2-40B4-BE49-F238E27FC236}">
                            <a16:creationId xmlns:a16="http://schemas.microsoft.com/office/drawing/2014/main" id="{914CB76F-29F6-FE0E-770A-2A861AF3779A}"/>
                          </a:ext>
                        </a:extLst>
                      </p:cNvPr>
                      <p:cNvPicPr/>
                      <p:nvPr/>
                    </p:nvPicPr>
                    <p:blipFill>
                      <a:blip r:embed="rId5"/>
                      <a:stretch>
                        <a:fillRect/>
                      </a:stretch>
                    </p:blipFill>
                    <p:spPr>
                      <a:xfrm>
                        <a:off x="8140568" y="863184"/>
                        <a:ext cx="3340232" cy="3220938"/>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FB72FC41-F80B-6B6D-0961-1E423748A1FE}"/>
              </a:ext>
            </a:extLst>
          </p:cNvPr>
          <p:cNvPicPr>
            <a:picLocks noChangeAspect="1"/>
          </p:cNvPicPr>
          <p:nvPr/>
        </p:nvPicPr>
        <p:blipFill>
          <a:blip r:embed="rId6"/>
          <a:stretch>
            <a:fillRect/>
          </a:stretch>
        </p:blipFill>
        <p:spPr>
          <a:xfrm>
            <a:off x="2156427" y="6238440"/>
            <a:ext cx="3644933" cy="508870"/>
          </a:xfrm>
          <a:prstGeom prst="rect">
            <a:avLst/>
          </a:prstGeom>
        </p:spPr>
      </p:pic>
    </p:spTree>
    <p:extLst>
      <p:ext uri="{BB962C8B-B14F-4D97-AF65-F5344CB8AC3E}">
        <p14:creationId xmlns:p14="http://schemas.microsoft.com/office/powerpoint/2010/main" val="3334481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4BC44-96F7-9454-5B96-09DEC57C7A86}"/>
              </a:ext>
            </a:extLst>
          </p:cNvPr>
          <p:cNvSpPr>
            <a:spLocks noGrp="1"/>
          </p:cNvSpPr>
          <p:nvPr>
            <p:ph type="title"/>
          </p:nvPr>
        </p:nvSpPr>
        <p:spPr/>
        <p:txBody>
          <a:bodyPr/>
          <a:lstStyle/>
          <a:p>
            <a:r>
              <a:rPr lang="en-US" dirty="0"/>
              <a:t>Learning Rate</a:t>
            </a:r>
          </a:p>
        </p:txBody>
      </p:sp>
      <p:sp>
        <p:nvSpPr>
          <p:cNvPr id="4" name="TextBox 3">
            <a:extLst>
              <a:ext uri="{FF2B5EF4-FFF2-40B4-BE49-F238E27FC236}">
                <a16:creationId xmlns:a16="http://schemas.microsoft.com/office/drawing/2014/main" id="{FBE9FD0D-BE9B-5570-1622-04E7DEAAEAC1}"/>
              </a:ext>
            </a:extLst>
          </p:cNvPr>
          <p:cNvSpPr txBox="1"/>
          <p:nvPr/>
        </p:nvSpPr>
        <p:spPr>
          <a:xfrm>
            <a:off x="544530" y="1181381"/>
            <a:ext cx="11647470" cy="2308324"/>
          </a:xfrm>
          <a:prstGeom prst="rect">
            <a:avLst/>
          </a:prstGeom>
          <a:noFill/>
        </p:spPr>
        <p:txBody>
          <a:bodyPr wrap="square">
            <a:spAutoFit/>
          </a:bodyPr>
          <a:lstStyle/>
          <a:p>
            <a:pPr marL="0" indent="0">
              <a:buNone/>
            </a:pPr>
            <a:r>
              <a:rPr lang="en-US" sz="2400" b="1" dirty="0"/>
              <a:t>Learning rate </a:t>
            </a:r>
            <a:r>
              <a:rPr lang="en-US" sz="2400" dirty="0"/>
              <a:t>is a hyperparameter that determines how big a </a:t>
            </a:r>
            <a:r>
              <a:rPr lang="en-US" sz="2400" dirty="0">
                <a:solidFill>
                  <a:srgbClr val="C00000"/>
                </a:solidFill>
              </a:rPr>
              <a:t>step</a:t>
            </a:r>
            <a:r>
              <a:rPr lang="en-US" sz="2400" dirty="0"/>
              <a:t> is taken. </a:t>
            </a:r>
          </a:p>
          <a:p>
            <a:pPr marL="342900" indent="-342900">
              <a:buFont typeface="Arial" panose="020B0604020202020204" pitchFamily="34" charset="0"/>
              <a:buChar char="•"/>
            </a:pPr>
            <a:r>
              <a:rPr lang="en-US" sz="2400" dirty="0"/>
              <a:t>A too </a:t>
            </a:r>
            <a:r>
              <a:rPr lang="en-US" sz="2400" dirty="0">
                <a:solidFill>
                  <a:srgbClr val="C00000"/>
                </a:solidFill>
              </a:rPr>
              <a:t>high</a:t>
            </a:r>
            <a:r>
              <a:rPr lang="en-US" sz="2400" dirty="0"/>
              <a:t> learning rate will make the learning </a:t>
            </a:r>
            <a:r>
              <a:rPr lang="en-US" sz="2400" dirty="0">
                <a:solidFill>
                  <a:srgbClr val="C00000"/>
                </a:solidFill>
              </a:rPr>
              <a:t>jump</a:t>
            </a:r>
            <a:r>
              <a:rPr lang="en-US" sz="2400" dirty="0"/>
              <a:t> over minima </a:t>
            </a:r>
          </a:p>
          <a:p>
            <a:pPr marL="342900" indent="-342900">
              <a:buFont typeface="Arial" panose="020B0604020202020204" pitchFamily="34" charset="0"/>
              <a:buChar char="•"/>
            </a:pPr>
            <a:r>
              <a:rPr lang="en-US" sz="2400" dirty="0"/>
              <a:t>A too </a:t>
            </a:r>
            <a:r>
              <a:rPr lang="en-US" sz="2400" dirty="0">
                <a:solidFill>
                  <a:srgbClr val="C00000"/>
                </a:solidFill>
              </a:rPr>
              <a:t>low</a:t>
            </a:r>
            <a:r>
              <a:rPr lang="en-US" sz="2400" dirty="0"/>
              <a:t> learning rate will either take </a:t>
            </a:r>
            <a:r>
              <a:rPr lang="en-US" sz="2400" dirty="0">
                <a:solidFill>
                  <a:srgbClr val="C00000"/>
                </a:solidFill>
              </a:rPr>
              <a:t>too long </a:t>
            </a:r>
            <a:r>
              <a:rPr lang="en-US" sz="2400" dirty="0"/>
              <a:t>to converge or get stuck in a local minimum</a:t>
            </a:r>
          </a:p>
          <a:p>
            <a:pPr marL="342900" indent="-342900">
              <a:buFont typeface="Arial" panose="020B0604020202020204" pitchFamily="34" charset="0"/>
              <a:buChar char="•"/>
            </a:pPr>
            <a:r>
              <a:rPr lang="en-US" sz="2400" dirty="0"/>
              <a:t>Usually, </a:t>
            </a:r>
            <a:r>
              <a:rPr lang="en-US" sz="2400" dirty="0">
                <a:solidFill>
                  <a:srgbClr val="C00000"/>
                </a:solidFill>
              </a:rPr>
              <a:t>optimal</a:t>
            </a:r>
            <a:r>
              <a:rPr lang="en-US" sz="2400" dirty="0"/>
              <a:t> learning rate should be somewhere </a:t>
            </a:r>
            <a:r>
              <a:rPr lang="en-US" sz="2400" dirty="0">
                <a:solidFill>
                  <a:srgbClr val="C00000"/>
                </a:solidFill>
              </a:rPr>
              <a:t>between 0.001 and 0.01 </a:t>
            </a:r>
            <a:r>
              <a:rPr lang="en-US" sz="2400" dirty="0"/>
              <a:t>depends on optimization method</a:t>
            </a:r>
          </a:p>
        </p:txBody>
      </p:sp>
      <p:pic>
        <p:nvPicPr>
          <p:cNvPr id="7" name="Content Placeholder 6" descr="A graph of a function&#10;&#10;Description automatically generated">
            <a:extLst>
              <a:ext uri="{FF2B5EF4-FFF2-40B4-BE49-F238E27FC236}">
                <a16:creationId xmlns:a16="http://schemas.microsoft.com/office/drawing/2014/main" id="{47BEE420-6210-4AE4-1CAF-AC1A7CE351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113" y="3827008"/>
            <a:ext cx="6530020" cy="2532696"/>
          </a:xfrm>
        </p:spPr>
      </p:pic>
      <p:pic>
        <p:nvPicPr>
          <p:cNvPr id="5" name="Picture 4" descr="A graph of a graph&#10;&#10;Description automatically generated">
            <a:extLst>
              <a:ext uri="{FF2B5EF4-FFF2-40B4-BE49-F238E27FC236}">
                <a16:creationId xmlns:a16="http://schemas.microsoft.com/office/drawing/2014/main" id="{757E829B-0670-A7AC-EB98-18903BF675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4133" y="3701427"/>
            <a:ext cx="5413372" cy="2783857"/>
          </a:xfrm>
          <a:prstGeom prst="rect">
            <a:avLst/>
          </a:prstGeom>
        </p:spPr>
      </p:pic>
      <p:pic>
        <p:nvPicPr>
          <p:cNvPr id="3" name="Picture 2">
            <a:extLst>
              <a:ext uri="{FF2B5EF4-FFF2-40B4-BE49-F238E27FC236}">
                <a16:creationId xmlns:a16="http://schemas.microsoft.com/office/drawing/2014/main" id="{A8C46506-1BD7-4086-78C6-55C5D69EA763}"/>
              </a:ext>
            </a:extLst>
          </p:cNvPr>
          <p:cNvPicPr>
            <a:picLocks noChangeAspect="1"/>
          </p:cNvPicPr>
          <p:nvPr/>
        </p:nvPicPr>
        <p:blipFill>
          <a:blip r:embed="rId4"/>
          <a:stretch>
            <a:fillRect/>
          </a:stretch>
        </p:blipFill>
        <p:spPr>
          <a:xfrm>
            <a:off x="4355677" y="3087279"/>
            <a:ext cx="2918883" cy="407506"/>
          </a:xfrm>
          <a:prstGeom prst="rect">
            <a:avLst/>
          </a:prstGeom>
        </p:spPr>
      </p:pic>
    </p:spTree>
    <p:extLst>
      <p:ext uri="{BB962C8B-B14F-4D97-AF65-F5344CB8AC3E}">
        <p14:creationId xmlns:p14="http://schemas.microsoft.com/office/powerpoint/2010/main" val="2410703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7B4D2-79AD-0435-C063-253D1E368E88}"/>
              </a:ext>
            </a:extLst>
          </p:cNvPr>
          <p:cNvSpPr>
            <a:spLocks noGrp="1"/>
          </p:cNvSpPr>
          <p:nvPr>
            <p:ph type="title"/>
          </p:nvPr>
        </p:nvSpPr>
        <p:spPr/>
        <p:txBody>
          <a:bodyPr/>
          <a:lstStyle/>
          <a:p>
            <a:r>
              <a:rPr lang="en-US" altLang="en-US" sz="4400" dirty="0"/>
              <a:t>Gradient Descent – Example1</a:t>
            </a:r>
            <a:endParaRPr lang="en-US" dirty="0"/>
          </a:p>
        </p:txBody>
      </p:sp>
      <p:sp>
        <p:nvSpPr>
          <p:cNvPr id="3" name="Content Placeholder 2">
            <a:extLst>
              <a:ext uri="{FF2B5EF4-FFF2-40B4-BE49-F238E27FC236}">
                <a16:creationId xmlns:a16="http://schemas.microsoft.com/office/drawing/2014/main" id="{D9BA8BF6-F628-B4BC-F820-02026179B697}"/>
              </a:ext>
            </a:extLst>
          </p:cNvPr>
          <p:cNvSpPr>
            <a:spLocks noGrp="1"/>
          </p:cNvSpPr>
          <p:nvPr>
            <p:ph idx="1"/>
          </p:nvPr>
        </p:nvSpPr>
        <p:spPr/>
        <p:txBody>
          <a:bodyPr>
            <a:normAutofit fontScale="85000" lnSpcReduction="20000"/>
          </a:bodyPr>
          <a:lstStyle/>
          <a:p>
            <a:r>
              <a:rPr lang="en-US" dirty="0"/>
              <a:t>Suppose that we want to find the x that minimize f(x): </a:t>
            </a:r>
          </a:p>
          <a:p>
            <a:pPr marL="0" indent="0">
              <a:buNone/>
            </a:pPr>
            <a:r>
              <a:rPr lang="en-US" b="1" dirty="0"/>
              <a:t>  </a:t>
            </a:r>
            <a:r>
              <a:rPr lang="en-US" dirty="0"/>
              <a:t>(Minimum of the f(x) is -3 at x=2)</a:t>
            </a:r>
          </a:p>
          <a:p>
            <a:pPr marL="0" indent="0">
              <a:buNone/>
            </a:pPr>
            <a:endParaRPr lang="en-US" dirty="0"/>
          </a:p>
          <a:p>
            <a:pPr marL="0" indent="0">
              <a:buNone/>
            </a:pPr>
            <a:r>
              <a:rPr lang="en-US" b="1" dirty="0"/>
              <a:t>1- Calculate the derivative</a:t>
            </a:r>
          </a:p>
          <a:p>
            <a:r>
              <a:rPr lang="en-US" dirty="0"/>
              <a:t>The derivative (or gradient) of the function is: f′(x)=2x−4 </a:t>
            </a:r>
          </a:p>
          <a:p>
            <a:pPr marL="0" indent="0">
              <a:buNone/>
            </a:pPr>
            <a:endParaRPr lang="en-US" dirty="0"/>
          </a:p>
          <a:p>
            <a:pPr marL="0" indent="0">
              <a:buNone/>
            </a:pPr>
            <a:r>
              <a:rPr lang="en-US" b="1" dirty="0"/>
              <a:t>2- Choose a starting point</a:t>
            </a:r>
          </a:p>
          <a:p>
            <a:r>
              <a:rPr lang="en-US" dirty="0"/>
              <a:t>Start at x</a:t>
            </a:r>
            <a:r>
              <a:rPr lang="en-US" sz="1600" dirty="0"/>
              <a:t>0</a:t>
            </a:r>
            <a:r>
              <a:rPr lang="en-US" dirty="0"/>
              <a:t>=9. (This is an initial guess for the minimum)</a:t>
            </a:r>
          </a:p>
          <a:p>
            <a:endParaRPr lang="en-US" dirty="0"/>
          </a:p>
          <a:p>
            <a:pPr marL="0" indent="0">
              <a:buNone/>
            </a:pPr>
            <a:r>
              <a:rPr lang="en-US" b="1" dirty="0"/>
              <a:t>3- Choose a learning rate</a:t>
            </a:r>
          </a:p>
          <a:p>
            <a:r>
              <a:rPr lang="en-US" dirty="0"/>
              <a:t>learning rate α=0.1</a:t>
            </a:r>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B989A8A-30DF-D8A4-A2EB-1B15152D1CCF}"/>
                  </a:ext>
                </a:extLst>
              </p:cNvPr>
              <p:cNvSpPr txBox="1"/>
              <p:nvPr/>
            </p:nvSpPr>
            <p:spPr>
              <a:xfrm>
                <a:off x="8674990" y="1690688"/>
                <a:ext cx="3403600"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nor/>
                        </m:rPr>
                        <a:rPr lang="en-US" sz="2400" dirty="0" smtClean="0">
                          <a:solidFill>
                            <a:srgbClr val="C00000"/>
                          </a:solidFill>
                        </a:rPr>
                        <m:t>f</m:t>
                      </m:r>
                      <m:r>
                        <m:rPr>
                          <m:nor/>
                        </m:rPr>
                        <a:rPr lang="en-US" sz="2400" dirty="0" smtClean="0">
                          <a:solidFill>
                            <a:srgbClr val="C00000"/>
                          </a:solidFill>
                        </a:rPr>
                        <m:t>(</m:t>
                      </m:r>
                      <m:r>
                        <m:rPr>
                          <m:nor/>
                        </m:rPr>
                        <a:rPr lang="en-US" sz="2400" dirty="0" smtClean="0">
                          <a:solidFill>
                            <a:srgbClr val="C00000"/>
                          </a:solidFill>
                        </a:rPr>
                        <m:t>x</m:t>
                      </m:r>
                      <m:r>
                        <m:rPr>
                          <m:nor/>
                        </m:rPr>
                        <a:rPr lang="en-US" sz="2400" dirty="0" smtClean="0">
                          <a:solidFill>
                            <a:srgbClr val="C00000"/>
                          </a:solidFill>
                        </a:rPr>
                        <m:t>)</m:t>
                      </m:r>
                      <m:r>
                        <a:rPr lang="en-US" sz="2400" i="1" smtClean="0">
                          <a:solidFill>
                            <a:srgbClr val="C00000"/>
                          </a:solidFill>
                          <a:latin typeface="Cambria Math" panose="02040503050406030204" pitchFamily="18" charset="0"/>
                        </a:rPr>
                        <m:t>=</m:t>
                      </m:r>
                      <m:sSup>
                        <m:sSupPr>
                          <m:ctrlPr>
                            <a:rPr lang="en-US" sz="2400" i="1" smtClean="0">
                              <a:solidFill>
                                <a:srgbClr val="C00000"/>
                              </a:solidFill>
                              <a:latin typeface="Cambria Math" panose="02040503050406030204" pitchFamily="18" charset="0"/>
                            </a:rPr>
                          </m:ctrlPr>
                        </m:sSupPr>
                        <m:e>
                          <m:r>
                            <m:rPr>
                              <m:nor/>
                            </m:rPr>
                            <a:rPr lang="en-US" sz="2400" dirty="0">
                              <a:solidFill>
                                <a:srgbClr val="C00000"/>
                              </a:solidFill>
                            </a:rPr>
                            <m:t>x</m:t>
                          </m:r>
                        </m:e>
                        <m:sup>
                          <m:r>
                            <a:rPr lang="en-US" sz="2400" i="1" smtClean="0">
                              <a:solidFill>
                                <a:srgbClr val="C00000"/>
                              </a:solidFill>
                              <a:latin typeface="Cambria Math" panose="02040503050406030204" pitchFamily="18" charset="0"/>
                            </a:rPr>
                            <m:t>2</m:t>
                          </m:r>
                        </m:sup>
                      </m:sSup>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4</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1</m:t>
                      </m:r>
                      <m:r>
                        <a:rPr lang="en-US" sz="2400" b="0" i="1" smtClean="0">
                          <a:solidFill>
                            <a:srgbClr val="C00000"/>
                          </a:solidFill>
                          <a:latin typeface="Cambria Math" panose="02040503050406030204" pitchFamily="18" charset="0"/>
                        </a:rPr>
                        <m:t> </m:t>
                      </m:r>
                    </m:oMath>
                  </m:oMathPara>
                </a14:m>
                <a:endParaRPr lang="en-US" sz="2400" dirty="0">
                  <a:solidFill>
                    <a:srgbClr val="C00000"/>
                  </a:solidFill>
                </a:endParaRPr>
              </a:p>
            </p:txBody>
          </p:sp>
        </mc:Choice>
        <mc:Fallback xmlns="">
          <p:sp>
            <p:nvSpPr>
              <p:cNvPr id="5" name="TextBox 4">
                <a:extLst>
                  <a:ext uri="{FF2B5EF4-FFF2-40B4-BE49-F238E27FC236}">
                    <a16:creationId xmlns:a16="http://schemas.microsoft.com/office/drawing/2014/main" id="{1B989A8A-30DF-D8A4-A2EB-1B15152D1CCF}"/>
                  </a:ext>
                </a:extLst>
              </p:cNvPr>
              <p:cNvSpPr txBox="1">
                <a:spLocks noRot="1" noChangeAspect="1" noMove="1" noResize="1" noEditPoints="1" noAdjustHandles="1" noChangeArrowheads="1" noChangeShapeType="1" noTextEdit="1"/>
              </p:cNvSpPr>
              <p:nvPr/>
            </p:nvSpPr>
            <p:spPr>
              <a:xfrm>
                <a:off x="8674990" y="1690688"/>
                <a:ext cx="3403600" cy="461665"/>
              </a:xfrm>
              <a:prstGeom prst="rect">
                <a:avLst/>
              </a:prstGeom>
              <a:blipFill>
                <a:blip r:embed="rId2"/>
                <a:stretch>
                  <a:fillRect l="-1254" b="-1315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B6E9919-98B8-BA25-5D8C-E6006281740D}"/>
              </a:ext>
            </a:extLst>
          </p:cNvPr>
          <p:cNvPicPr>
            <a:picLocks noChangeAspect="1"/>
          </p:cNvPicPr>
          <p:nvPr/>
        </p:nvPicPr>
        <p:blipFill>
          <a:blip r:embed="rId3"/>
          <a:stretch>
            <a:fillRect/>
          </a:stretch>
        </p:blipFill>
        <p:spPr>
          <a:xfrm>
            <a:off x="8674990" y="2478781"/>
            <a:ext cx="2974724" cy="4144905"/>
          </a:xfrm>
          <a:prstGeom prst="rect">
            <a:avLst/>
          </a:prstGeom>
        </p:spPr>
      </p:pic>
    </p:spTree>
    <p:extLst>
      <p:ext uri="{BB962C8B-B14F-4D97-AF65-F5344CB8AC3E}">
        <p14:creationId xmlns:p14="http://schemas.microsoft.com/office/powerpoint/2010/main" val="48538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817F0-D423-FCDD-D7AF-1FAAEA6FAF71}"/>
              </a:ext>
            </a:extLst>
          </p:cNvPr>
          <p:cNvSpPr>
            <a:spLocks noGrp="1"/>
          </p:cNvSpPr>
          <p:nvPr>
            <p:ph type="title"/>
          </p:nvPr>
        </p:nvSpPr>
        <p:spPr/>
        <p:txBody>
          <a:bodyPr/>
          <a:lstStyle/>
          <a:p>
            <a:r>
              <a:rPr lang="en-US" altLang="en-US" sz="4400" dirty="0"/>
              <a:t>Gradient Descent – Example1</a:t>
            </a:r>
            <a:endParaRPr lang="en-US" dirty="0"/>
          </a:p>
        </p:txBody>
      </p:sp>
      <p:sp>
        <p:nvSpPr>
          <p:cNvPr id="3" name="Content Placeholder 2">
            <a:extLst>
              <a:ext uri="{FF2B5EF4-FFF2-40B4-BE49-F238E27FC236}">
                <a16:creationId xmlns:a16="http://schemas.microsoft.com/office/drawing/2014/main" id="{1556F4A5-7008-4B6E-EF32-1580CD54B87F}"/>
              </a:ext>
            </a:extLst>
          </p:cNvPr>
          <p:cNvSpPr>
            <a:spLocks noGrp="1"/>
          </p:cNvSpPr>
          <p:nvPr>
            <p:ph idx="1"/>
          </p:nvPr>
        </p:nvSpPr>
        <p:spPr/>
        <p:txBody>
          <a:bodyPr>
            <a:normAutofit/>
          </a:bodyPr>
          <a:lstStyle/>
          <a:p>
            <a:pPr marL="0" indent="0">
              <a:buNone/>
            </a:pPr>
            <a:r>
              <a:rPr lang="en-US" b="1" dirty="0"/>
              <a:t>4- Perform the gradient descent step</a:t>
            </a:r>
          </a:p>
          <a:p>
            <a:r>
              <a:rPr lang="en-US" dirty="0"/>
              <a:t>To update value of x, the formula is used:</a:t>
            </a:r>
          </a:p>
          <a:p>
            <a:endParaRPr lang="en-US" dirty="0"/>
          </a:p>
          <a:p>
            <a:endParaRPr lang="en-US" dirty="0"/>
          </a:p>
          <a:p>
            <a:pPr marL="0" indent="0">
              <a:buNone/>
            </a:pPr>
            <a:r>
              <a:rPr lang="en-US" b="1" dirty="0"/>
              <a:t>Iteration 1:</a:t>
            </a:r>
          </a:p>
          <a:p>
            <a:pPr>
              <a:buFont typeface="Arial" panose="020B0604020202020204" pitchFamily="34" charset="0"/>
              <a:buChar char="•"/>
            </a:pPr>
            <a:r>
              <a:rPr lang="en-US" dirty="0"/>
              <a:t>Starting point: </a:t>
            </a:r>
            <a:r>
              <a:rPr lang="en-US" dirty="0">
                <a:solidFill>
                  <a:srgbClr val="C00000"/>
                </a:solidFill>
              </a:rPr>
              <a:t>x</a:t>
            </a:r>
            <a:r>
              <a:rPr lang="en-US" sz="1600" dirty="0">
                <a:solidFill>
                  <a:srgbClr val="C00000"/>
                </a:solidFill>
              </a:rPr>
              <a:t>0</a:t>
            </a:r>
            <a:r>
              <a:rPr lang="en-US" dirty="0"/>
              <a:t>=</a:t>
            </a:r>
            <a:r>
              <a:rPr lang="en-US" dirty="0">
                <a:solidFill>
                  <a:srgbClr val="C00000"/>
                </a:solidFill>
              </a:rPr>
              <a:t>9</a:t>
            </a:r>
          </a:p>
          <a:p>
            <a:pPr>
              <a:buFont typeface="Arial" panose="020B0604020202020204" pitchFamily="34" charset="0"/>
              <a:buChar char="•"/>
            </a:pPr>
            <a:r>
              <a:rPr lang="en-US" dirty="0"/>
              <a:t>f′(x)=2x−4 </a:t>
            </a:r>
            <a:r>
              <a:rPr lang="en-US" dirty="0">
                <a:sym typeface="Wingdings" panose="05000000000000000000" pitchFamily="2" charset="2"/>
              </a:rPr>
              <a:t></a:t>
            </a:r>
            <a:r>
              <a:rPr lang="en-US" dirty="0"/>
              <a:t> Gradient at x</a:t>
            </a:r>
            <a:r>
              <a:rPr lang="en-US" sz="1600" dirty="0"/>
              <a:t>0</a:t>
            </a:r>
            <a:r>
              <a:rPr lang="en-US" dirty="0"/>
              <a:t>: f′(9)=2×9−4=14</a:t>
            </a:r>
          </a:p>
          <a:p>
            <a:pPr>
              <a:buFont typeface="Arial" panose="020B0604020202020204" pitchFamily="34" charset="0"/>
              <a:buChar char="•"/>
            </a:pPr>
            <a:r>
              <a:rPr lang="en-US" dirty="0"/>
              <a:t>Update x: </a:t>
            </a:r>
            <a:r>
              <a:rPr lang="en-US" dirty="0">
                <a:solidFill>
                  <a:srgbClr val="C00000"/>
                </a:solidFill>
              </a:rPr>
              <a:t>x</a:t>
            </a:r>
            <a:r>
              <a:rPr lang="en-US" sz="1600" dirty="0">
                <a:solidFill>
                  <a:srgbClr val="C00000"/>
                </a:solidFill>
              </a:rPr>
              <a:t>1</a:t>
            </a:r>
            <a:r>
              <a:rPr lang="en-US" dirty="0"/>
              <a:t>= x</a:t>
            </a:r>
            <a:r>
              <a:rPr lang="en-US" sz="1800" dirty="0"/>
              <a:t>0</a:t>
            </a:r>
            <a:r>
              <a:rPr lang="en-US" sz="2800" dirty="0"/>
              <a:t> – </a:t>
            </a:r>
            <a:r>
              <a:rPr lang="en-US" dirty="0"/>
              <a:t>α</a:t>
            </a:r>
            <a:r>
              <a:rPr lang="en-US" sz="2800" dirty="0"/>
              <a:t>*</a:t>
            </a:r>
            <a:r>
              <a:rPr lang="en-US" dirty="0"/>
              <a:t>f′(x</a:t>
            </a:r>
            <a:r>
              <a:rPr lang="en-US" sz="1800" dirty="0"/>
              <a:t>0</a:t>
            </a:r>
            <a:r>
              <a:rPr lang="en-US" dirty="0"/>
              <a:t>) = </a:t>
            </a:r>
            <a:r>
              <a:rPr lang="en-US" sz="2800" dirty="0"/>
              <a:t> </a:t>
            </a:r>
            <a:r>
              <a:rPr lang="en-US" dirty="0"/>
              <a:t>9 − 0.1×(14)=</a:t>
            </a:r>
            <a:r>
              <a:rPr lang="en-US" dirty="0">
                <a:solidFill>
                  <a:srgbClr val="C00000"/>
                </a:solidFill>
              </a:rPr>
              <a:t>7.6</a:t>
            </a:r>
            <a:r>
              <a:rPr lang="en-US" dirty="0"/>
              <a:t> </a:t>
            </a:r>
          </a:p>
          <a:p>
            <a:endParaRPr lang="en-US" dirty="0"/>
          </a:p>
          <a:p>
            <a:pPr marL="0" indent="0">
              <a:buNone/>
            </a:pPr>
            <a:endParaRPr lang="en-US" dirty="0"/>
          </a:p>
        </p:txBody>
      </p:sp>
      <p:pic>
        <p:nvPicPr>
          <p:cNvPr id="5" name="Picture 4">
            <a:extLst>
              <a:ext uri="{FF2B5EF4-FFF2-40B4-BE49-F238E27FC236}">
                <a16:creationId xmlns:a16="http://schemas.microsoft.com/office/drawing/2014/main" id="{546C57CE-8DBC-C58A-0DC8-6516CBA5E6CC}"/>
              </a:ext>
            </a:extLst>
          </p:cNvPr>
          <p:cNvPicPr>
            <a:picLocks noChangeAspect="1"/>
          </p:cNvPicPr>
          <p:nvPr/>
        </p:nvPicPr>
        <p:blipFill>
          <a:blip r:embed="rId2"/>
          <a:stretch>
            <a:fillRect/>
          </a:stretch>
        </p:blipFill>
        <p:spPr>
          <a:xfrm>
            <a:off x="1084157" y="2997200"/>
            <a:ext cx="4058495" cy="566608"/>
          </a:xfrm>
          <a:prstGeom prst="rect">
            <a:avLst/>
          </a:prstGeom>
        </p:spPr>
      </p:pic>
    </p:spTree>
    <p:extLst>
      <p:ext uri="{BB962C8B-B14F-4D97-AF65-F5344CB8AC3E}">
        <p14:creationId xmlns:p14="http://schemas.microsoft.com/office/powerpoint/2010/main" val="294472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D152A-3879-A912-21A3-5736C0DF31B1}"/>
              </a:ext>
            </a:extLst>
          </p:cNvPr>
          <p:cNvSpPr>
            <a:spLocks noGrp="1"/>
          </p:cNvSpPr>
          <p:nvPr>
            <p:ph type="title"/>
          </p:nvPr>
        </p:nvSpPr>
        <p:spPr/>
        <p:txBody>
          <a:bodyPr/>
          <a:lstStyle/>
          <a:p>
            <a:r>
              <a:rPr lang="en-US" altLang="en-US" sz="4400" dirty="0"/>
              <a:t>Gradient Descent – Example1</a:t>
            </a:r>
            <a:endParaRPr lang="en-US" dirty="0"/>
          </a:p>
        </p:txBody>
      </p:sp>
      <p:sp>
        <p:nvSpPr>
          <p:cNvPr id="3" name="Content Placeholder 2">
            <a:extLst>
              <a:ext uri="{FF2B5EF4-FFF2-40B4-BE49-F238E27FC236}">
                <a16:creationId xmlns:a16="http://schemas.microsoft.com/office/drawing/2014/main" id="{C0C8804F-2E1A-4E6F-855E-B4647BC52BB3}"/>
              </a:ext>
            </a:extLst>
          </p:cNvPr>
          <p:cNvSpPr>
            <a:spLocks noGrp="1"/>
          </p:cNvSpPr>
          <p:nvPr>
            <p:ph idx="1"/>
          </p:nvPr>
        </p:nvSpPr>
        <p:spPr/>
        <p:txBody>
          <a:bodyPr>
            <a:normAutofit lnSpcReduction="10000"/>
          </a:bodyPr>
          <a:lstStyle/>
          <a:p>
            <a:pPr marL="0" marR="0" lvl="0" indent="0">
              <a:lnSpc>
                <a:spcPct val="107000"/>
              </a:lnSpc>
              <a:spcBef>
                <a:spcPts val="0"/>
              </a:spcBef>
              <a:spcAft>
                <a:spcPts val="800"/>
              </a:spcAft>
              <a:buNone/>
              <a:tabLst>
                <a:tab pos="457200" algn="l"/>
              </a:tabLst>
            </a:pPr>
            <a:r>
              <a:rPr lang="en-US" sz="1100" b="1" kern="100" dirty="0">
                <a:effectLst/>
                <a:latin typeface="Aptos" panose="020B0004020202020204" pitchFamily="34" charset="0"/>
                <a:ea typeface="Aptos" panose="020B0004020202020204" pitchFamily="34" charset="0"/>
                <a:cs typeface="Arial" panose="020B0604020202020204" pitchFamily="34" charset="0"/>
              </a:rPr>
              <a:t>Iteration 2:</a:t>
            </a:r>
            <a:endParaRPr lang="en-US" sz="1100" kern="100" dirty="0">
              <a:effectLst/>
              <a:latin typeface="Aptos" panose="020B0004020202020204" pitchFamily="34" charset="0"/>
              <a:ea typeface="Aptos" panose="020B0004020202020204" pitchFamily="34" charset="0"/>
              <a:cs typeface="Arial" panose="020B0604020202020204" pitchFamily="34" charset="0"/>
            </a:endParaRPr>
          </a:p>
          <a:p>
            <a:pPr marL="457200" marR="0" lvl="1" indent="0">
              <a:lnSpc>
                <a:spcPct val="107000"/>
              </a:lnSpc>
              <a:spcBef>
                <a:spcPts val="0"/>
              </a:spcBef>
              <a:spcAft>
                <a:spcPts val="800"/>
              </a:spcAft>
              <a:buSzPts val="1000"/>
              <a:buNone/>
              <a:tabLst>
                <a:tab pos="914400" algn="l"/>
              </a:tabLs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x1=7.6</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lvl="1" indent="0">
              <a:lnSpc>
                <a:spcPct val="107000"/>
              </a:lnSpc>
              <a:spcBef>
                <a:spcPts val="0"/>
              </a:spcBef>
              <a:spcAft>
                <a:spcPts val="800"/>
              </a:spcAft>
              <a:buSzPts val="1000"/>
              <a:buNone/>
              <a:tabLst>
                <a:tab pos="914400" algn="l"/>
              </a:tabLst>
            </a:pPr>
            <a:r>
              <a:rPr lang="en-US" sz="1200" b="1" dirty="0"/>
              <a:t>f′(x)=2x−4 </a:t>
            </a:r>
            <a:r>
              <a:rPr lang="en-US" sz="1200" dirty="0">
                <a:sym typeface="Wingdings" panose="05000000000000000000" pitchFamily="2" charset="2"/>
              </a:rPr>
              <a:t></a:t>
            </a:r>
            <a:r>
              <a:rPr lang="en-US" sz="1200" dirty="0"/>
              <a:t> </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f′(x1)=2(7.6)−4=15.2−4=11.2</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lvl="1" indent="0">
              <a:lnSpc>
                <a:spcPct val="107000"/>
              </a:lnSpc>
              <a:spcBef>
                <a:spcPts val="0"/>
              </a:spcBef>
              <a:spcAft>
                <a:spcPts val="800"/>
              </a:spcAft>
              <a:buSzPts val="1000"/>
              <a:buNone/>
              <a:tabLst>
                <a:tab pos="914400" algn="l"/>
              </a:tabLs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Update x: </a:t>
            </a:r>
            <a:r>
              <a:rPr lang="en-US" sz="11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x2</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x1 – </a:t>
            </a:r>
            <a:r>
              <a:rPr lang="el-GR" sz="1100" b="1" kern="100" dirty="0">
                <a:effectLst/>
                <a:latin typeface="Aptos" panose="020B0004020202020204" pitchFamily="34" charset="0"/>
                <a:ea typeface="Aptos" panose="020B0004020202020204" pitchFamily="34" charset="0"/>
                <a:cs typeface="Times New Roman" panose="02020603050405020304" pitchFamily="18" charset="0"/>
              </a:rPr>
              <a:t>α*</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f′(x0) =7.6−0.1</a:t>
            </a:r>
            <a:r>
              <a:rPr lang="en-US" sz="1200" dirty="0"/>
              <a:t>×</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11.2=7.6</a:t>
            </a:r>
            <a:r>
              <a:rPr lang="en-US" sz="1100" b="1" kern="100" dirty="0">
                <a:effectLst/>
                <a:latin typeface="Aptos" panose="020B0004020202020204" pitchFamily="34" charset="0"/>
                <a:ea typeface="Aptos" panose="020B0004020202020204" pitchFamily="34" charset="0"/>
                <a:cs typeface="Aptos" panose="020B0004020202020204" pitchFamily="34" charset="0"/>
              </a:rPr>
              <a:t>−</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1.12=</a:t>
            </a:r>
            <a:r>
              <a:rPr lang="en-US" sz="11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6.48</a:t>
            </a:r>
            <a:endParaRPr lang="en-US" sz="1100"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07000"/>
              </a:lnSpc>
              <a:spcBef>
                <a:spcPts val="0"/>
              </a:spcBef>
              <a:spcAft>
                <a:spcPts val="800"/>
              </a:spcAft>
              <a:buNone/>
              <a:tabLst>
                <a:tab pos="457200" algn="l"/>
              </a:tabLst>
            </a:pPr>
            <a:r>
              <a:rPr lang="en-US" sz="1100" b="1" kern="100" dirty="0">
                <a:effectLst/>
                <a:latin typeface="Aptos" panose="020B0004020202020204" pitchFamily="34" charset="0"/>
                <a:ea typeface="Aptos" panose="020B0004020202020204" pitchFamily="34" charset="0"/>
                <a:cs typeface="Arial" panose="020B0604020202020204" pitchFamily="34" charset="0"/>
              </a:rPr>
              <a:t>Iteration 3:</a:t>
            </a:r>
            <a:endParaRPr lang="en-US" sz="1100" kern="100" dirty="0">
              <a:effectLst/>
              <a:latin typeface="Aptos" panose="020B0004020202020204" pitchFamily="34" charset="0"/>
              <a:ea typeface="Aptos" panose="020B0004020202020204" pitchFamily="34" charset="0"/>
              <a:cs typeface="Arial" panose="020B0604020202020204" pitchFamily="34" charset="0"/>
            </a:endParaRPr>
          </a:p>
          <a:p>
            <a:pPr marL="457200" marR="0" lvl="1" indent="0">
              <a:lnSpc>
                <a:spcPct val="107000"/>
              </a:lnSpc>
              <a:spcBef>
                <a:spcPts val="0"/>
              </a:spcBef>
              <a:spcAft>
                <a:spcPts val="800"/>
              </a:spcAft>
              <a:buSzPts val="1000"/>
              <a:buNone/>
              <a:tabLst>
                <a:tab pos="914400" algn="l"/>
              </a:tabLs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x2=6.48</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lvl="1" indent="0">
              <a:lnSpc>
                <a:spcPct val="107000"/>
              </a:lnSpc>
              <a:spcBef>
                <a:spcPts val="0"/>
              </a:spcBef>
              <a:spcAft>
                <a:spcPts val="800"/>
              </a:spcAft>
              <a:buSzPts val="1000"/>
              <a:buNone/>
              <a:tabLst>
                <a:tab pos="914400" algn="l"/>
              </a:tabLst>
            </a:pPr>
            <a:r>
              <a:rPr lang="en-US" sz="1100" b="1" dirty="0"/>
              <a:t>f′(x)=2x−4 </a:t>
            </a:r>
            <a:r>
              <a:rPr lang="en-US" sz="1100" dirty="0">
                <a:sym typeface="Wingdings" panose="05000000000000000000" pitchFamily="2" charset="2"/>
              </a:rPr>
              <a:t></a:t>
            </a:r>
            <a:r>
              <a:rPr lang="en-US" sz="1100" dirty="0"/>
              <a:t> </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f′(x2)=2(6.48)−4=12.96−4=8.96</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lvl="1" indent="0">
              <a:lnSpc>
                <a:spcPct val="107000"/>
              </a:lnSpc>
              <a:spcBef>
                <a:spcPts val="0"/>
              </a:spcBef>
              <a:spcAft>
                <a:spcPts val="800"/>
              </a:spcAft>
              <a:buSzPts val="1000"/>
              <a:buNone/>
              <a:tabLst>
                <a:tab pos="914400" algn="l"/>
              </a:tabLs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Update x: </a:t>
            </a:r>
            <a:r>
              <a:rPr lang="en-US" sz="11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x3</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 x2 – </a:t>
            </a:r>
            <a:r>
              <a:rPr lang="el-GR" sz="1100" b="1" kern="100" dirty="0">
                <a:effectLst/>
                <a:latin typeface="Aptos" panose="020B0004020202020204" pitchFamily="34" charset="0"/>
                <a:ea typeface="Aptos" panose="020B0004020202020204" pitchFamily="34" charset="0"/>
                <a:cs typeface="Times New Roman" panose="02020603050405020304" pitchFamily="18" charset="0"/>
              </a:rPr>
              <a:t>α*</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f′(x0) =6.48−0.1</a:t>
            </a:r>
            <a:r>
              <a:rPr lang="en-US" sz="1200" dirty="0"/>
              <a:t>×</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8.96=6.48</a:t>
            </a:r>
            <a:r>
              <a:rPr lang="en-US" sz="1100" b="1" kern="100" dirty="0">
                <a:effectLst/>
                <a:latin typeface="Aptos" panose="020B0004020202020204" pitchFamily="34" charset="0"/>
                <a:ea typeface="Aptos" panose="020B0004020202020204" pitchFamily="34" charset="0"/>
                <a:cs typeface="Aptos" panose="020B0004020202020204" pitchFamily="34" charset="0"/>
              </a:rPr>
              <a:t>−</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0.896=</a:t>
            </a:r>
            <a:r>
              <a:rPr lang="en-US" sz="11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5.584</a:t>
            </a:r>
            <a:endParaRPr lang="en-US" sz="1100"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07000"/>
              </a:lnSpc>
              <a:spcBef>
                <a:spcPts val="0"/>
              </a:spcBef>
              <a:spcAft>
                <a:spcPts val="800"/>
              </a:spcAft>
              <a:buNone/>
              <a:tabLst>
                <a:tab pos="457200" algn="l"/>
              </a:tabLst>
            </a:pPr>
            <a:r>
              <a:rPr lang="en-US" sz="1100" b="1" kern="100" dirty="0">
                <a:effectLst/>
                <a:latin typeface="Aptos" panose="020B0004020202020204" pitchFamily="34" charset="0"/>
                <a:ea typeface="Aptos" panose="020B0004020202020204" pitchFamily="34" charset="0"/>
                <a:cs typeface="Arial" panose="020B0604020202020204" pitchFamily="34" charset="0"/>
              </a:rPr>
              <a:t>Iteration 4:</a:t>
            </a:r>
            <a:endParaRPr lang="en-US" sz="1100" kern="100" dirty="0">
              <a:effectLst/>
              <a:latin typeface="Aptos" panose="020B0004020202020204" pitchFamily="34" charset="0"/>
              <a:ea typeface="Aptos" panose="020B0004020202020204" pitchFamily="34" charset="0"/>
              <a:cs typeface="Arial" panose="020B0604020202020204" pitchFamily="34" charset="0"/>
            </a:endParaRPr>
          </a:p>
          <a:p>
            <a:pPr marL="457200" marR="0" lvl="1" indent="0">
              <a:lnSpc>
                <a:spcPct val="107000"/>
              </a:lnSpc>
              <a:spcBef>
                <a:spcPts val="0"/>
              </a:spcBef>
              <a:spcAft>
                <a:spcPts val="800"/>
              </a:spcAft>
              <a:buSzPts val="1000"/>
              <a:buNone/>
              <a:tabLst>
                <a:tab pos="914400" algn="l"/>
              </a:tabLs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x3=5.584</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lvl="1" indent="0">
              <a:lnSpc>
                <a:spcPct val="107000"/>
              </a:lnSpc>
              <a:spcBef>
                <a:spcPts val="0"/>
              </a:spcBef>
              <a:spcAft>
                <a:spcPts val="800"/>
              </a:spcAft>
              <a:buSzPts val="1000"/>
              <a:buNone/>
              <a:tabLst>
                <a:tab pos="914400" algn="l"/>
              </a:tabLst>
            </a:pPr>
            <a:r>
              <a:rPr lang="en-US" sz="1100" b="1" dirty="0"/>
              <a:t>f′(x)=2x−4 </a:t>
            </a:r>
            <a:r>
              <a:rPr lang="en-US" sz="1100" dirty="0">
                <a:sym typeface="Wingdings" panose="05000000000000000000" pitchFamily="2" charset="2"/>
              </a:rPr>
              <a:t></a:t>
            </a:r>
            <a:r>
              <a:rPr lang="en-US" sz="1100" dirty="0"/>
              <a:t> </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f′(x3)=2(5.584)−4=11.168−4=7.168</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lvl="1" indent="0">
              <a:lnSpc>
                <a:spcPct val="107000"/>
              </a:lnSpc>
              <a:spcBef>
                <a:spcPts val="0"/>
              </a:spcBef>
              <a:spcAft>
                <a:spcPts val="800"/>
              </a:spcAft>
              <a:buSzPts val="1000"/>
              <a:buNone/>
              <a:tabLst>
                <a:tab pos="914400" algn="l"/>
              </a:tabLs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Update x: </a:t>
            </a:r>
            <a:r>
              <a:rPr lang="en-US" sz="11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x4</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 x3 – </a:t>
            </a:r>
            <a:r>
              <a:rPr lang="el-GR" sz="1100" b="1" kern="100" dirty="0">
                <a:effectLst/>
                <a:latin typeface="Aptos" panose="020B0004020202020204" pitchFamily="34" charset="0"/>
                <a:ea typeface="Aptos" panose="020B0004020202020204" pitchFamily="34" charset="0"/>
                <a:cs typeface="Times New Roman" panose="02020603050405020304" pitchFamily="18" charset="0"/>
              </a:rPr>
              <a:t>α*</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f′(x0) =5.584−0.1</a:t>
            </a:r>
            <a:r>
              <a:rPr lang="en-US" sz="1200" dirty="0"/>
              <a:t>×</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7.168=5.584</a:t>
            </a:r>
            <a:r>
              <a:rPr lang="en-US" sz="1100" b="1" kern="100" dirty="0">
                <a:effectLst/>
                <a:latin typeface="Aptos" panose="020B0004020202020204" pitchFamily="34" charset="0"/>
                <a:ea typeface="Aptos" panose="020B0004020202020204" pitchFamily="34" charset="0"/>
                <a:cs typeface="Aptos" panose="020B0004020202020204" pitchFamily="34" charset="0"/>
              </a:rPr>
              <a:t>−</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0.7168=</a:t>
            </a:r>
            <a:r>
              <a:rPr lang="en-US" sz="11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4.8672</a:t>
            </a:r>
            <a:endParaRPr lang="en-US" sz="1100"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07000"/>
              </a:lnSpc>
              <a:spcBef>
                <a:spcPts val="0"/>
              </a:spcBef>
              <a:spcAft>
                <a:spcPts val="800"/>
              </a:spcAft>
              <a:buNone/>
              <a:tabLst>
                <a:tab pos="457200" algn="l"/>
              </a:tabLst>
            </a:pPr>
            <a:r>
              <a:rPr lang="en-US" sz="1100" b="1" kern="100" dirty="0">
                <a:effectLst/>
                <a:latin typeface="Aptos" panose="020B0004020202020204" pitchFamily="34" charset="0"/>
                <a:ea typeface="Aptos" panose="020B0004020202020204" pitchFamily="34" charset="0"/>
                <a:cs typeface="Arial" panose="020B0604020202020204" pitchFamily="34" charset="0"/>
              </a:rPr>
              <a:t>Iteration 5:</a:t>
            </a:r>
            <a:endParaRPr lang="en-US" sz="1100" kern="100" dirty="0">
              <a:effectLst/>
              <a:latin typeface="Aptos" panose="020B0004020202020204" pitchFamily="34" charset="0"/>
              <a:ea typeface="Aptos" panose="020B0004020202020204" pitchFamily="34" charset="0"/>
              <a:cs typeface="Arial" panose="020B0604020202020204" pitchFamily="34" charset="0"/>
            </a:endParaRPr>
          </a:p>
          <a:p>
            <a:pPr marL="457200" marR="0" lvl="1" indent="0">
              <a:lnSpc>
                <a:spcPct val="107000"/>
              </a:lnSpc>
              <a:spcBef>
                <a:spcPts val="0"/>
              </a:spcBef>
              <a:spcAft>
                <a:spcPts val="800"/>
              </a:spcAft>
              <a:buSzPts val="1000"/>
              <a:buNone/>
              <a:tabLst>
                <a:tab pos="914400" algn="l"/>
              </a:tabLs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x4=4.8672</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lvl="1" indent="0">
              <a:lnSpc>
                <a:spcPct val="107000"/>
              </a:lnSpc>
              <a:spcBef>
                <a:spcPts val="0"/>
              </a:spcBef>
              <a:spcAft>
                <a:spcPts val="800"/>
              </a:spcAft>
              <a:buSzPts val="1000"/>
              <a:buNone/>
              <a:tabLst>
                <a:tab pos="914400" algn="l"/>
              </a:tabLst>
            </a:pPr>
            <a:r>
              <a:rPr lang="en-US" sz="1100" b="1" dirty="0"/>
              <a:t>f′(x)=2x−4 </a:t>
            </a:r>
            <a:r>
              <a:rPr lang="en-US" sz="1100" dirty="0">
                <a:sym typeface="Wingdings" panose="05000000000000000000" pitchFamily="2" charset="2"/>
              </a:rPr>
              <a:t></a:t>
            </a:r>
            <a:r>
              <a:rPr lang="en-US" sz="1100" dirty="0"/>
              <a:t> </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f′(x4)=2(4.8672)−4=9.7344−4=5.7344</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lvl="1" indent="0">
              <a:lnSpc>
                <a:spcPct val="107000"/>
              </a:lnSpc>
              <a:spcBef>
                <a:spcPts val="0"/>
              </a:spcBef>
              <a:spcAft>
                <a:spcPts val="800"/>
              </a:spcAft>
              <a:buSzPts val="1000"/>
              <a:buNone/>
              <a:tabLst>
                <a:tab pos="914400" algn="l"/>
              </a:tabLs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Update x: </a:t>
            </a:r>
            <a:r>
              <a:rPr lang="en-US" sz="11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x5</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 x4 – </a:t>
            </a:r>
            <a:r>
              <a:rPr lang="el-GR" sz="1100" b="1" kern="100" dirty="0">
                <a:effectLst/>
                <a:latin typeface="Aptos" panose="020B0004020202020204" pitchFamily="34" charset="0"/>
                <a:ea typeface="Aptos" panose="020B0004020202020204" pitchFamily="34" charset="0"/>
                <a:cs typeface="Times New Roman" panose="02020603050405020304" pitchFamily="18" charset="0"/>
              </a:rPr>
              <a:t>α*</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f′(x0) =4.8672−0.1</a:t>
            </a:r>
            <a:r>
              <a:rPr lang="en-US" sz="1200" dirty="0"/>
              <a:t>×</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5.7344=4.8672</a:t>
            </a:r>
            <a:r>
              <a:rPr lang="en-US" sz="1100" b="1" kern="100" dirty="0">
                <a:effectLst/>
                <a:latin typeface="Aptos" panose="020B0004020202020204" pitchFamily="34" charset="0"/>
                <a:ea typeface="Aptos" panose="020B0004020202020204" pitchFamily="34" charset="0"/>
                <a:cs typeface="Aptos" panose="020B0004020202020204" pitchFamily="34" charset="0"/>
              </a:rPr>
              <a:t>−</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0.57344=</a:t>
            </a:r>
            <a:r>
              <a:rPr lang="en-US" sz="11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4.29376</a:t>
            </a:r>
            <a:endParaRPr lang="en-US" sz="1100"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ADA01D41-0455-99DF-FCDE-3A84AE2915BF}"/>
              </a:ext>
            </a:extLst>
          </p:cNvPr>
          <p:cNvPicPr>
            <a:picLocks noChangeAspect="1"/>
          </p:cNvPicPr>
          <p:nvPr/>
        </p:nvPicPr>
        <p:blipFill>
          <a:blip r:embed="rId2"/>
          <a:stretch>
            <a:fillRect/>
          </a:stretch>
        </p:blipFill>
        <p:spPr>
          <a:xfrm>
            <a:off x="6096000" y="1968500"/>
            <a:ext cx="5514975" cy="4524375"/>
          </a:xfrm>
          <a:prstGeom prst="rect">
            <a:avLst/>
          </a:prstGeom>
        </p:spPr>
      </p:pic>
    </p:spTree>
    <p:extLst>
      <p:ext uri="{BB962C8B-B14F-4D97-AF65-F5344CB8AC3E}">
        <p14:creationId xmlns:p14="http://schemas.microsoft.com/office/powerpoint/2010/main" val="464907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47622-DD7D-8A13-BF15-F8C9509FF73D}"/>
              </a:ext>
            </a:extLst>
          </p:cNvPr>
          <p:cNvSpPr>
            <a:spLocks noGrp="1"/>
          </p:cNvSpPr>
          <p:nvPr>
            <p:ph type="title"/>
          </p:nvPr>
        </p:nvSpPr>
        <p:spPr/>
        <p:txBody>
          <a:bodyPr/>
          <a:lstStyle/>
          <a:p>
            <a:r>
              <a:rPr lang="en-US" altLang="en-US" sz="4400" dirty="0"/>
              <a:t>Gradient Descent – Example2</a:t>
            </a:r>
            <a:endParaRPr lang="en-US" dirty="0"/>
          </a:p>
        </p:txBody>
      </p:sp>
      <p:sp>
        <p:nvSpPr>
          <p:cNvPr id="3" name="Content Placeholder 2">
            <a:extLst>
              <a:ext uri="{FF2B5EF4-FFF2-40B4-BE49-F238E27FC236}">
                <a16:creationId xmlns:a16="http://schemas.microsoft.com/office/drawing/2014/main" id="{3B2A8D09-2C85-50D8-E6D2-72C8A39E17A9}"/>
              </a:ext>
            </a:extLst>
          </p:cNvPr>
          <p:cNvSpPr>
            <a:spLocks noGrp="1"/>
          </p:cNvSpPr>
          <p:nvPr>
            <p:ph idx="1"/>
          </p:nvPr>
        </p:nvSpPr>
        <p:spPr/>
        <p:txBody>
          <a:bodyPr>
            <a:normAutofit fontScale="85000" lnSpcReduction="20000"/>
          </a:bodyPr>
          <a:lstStyle/>
          <a:p>
            <a:pPr marL="0" indent="0">
              <a:buNone/>
            </a:pPr>
            <a:r>
              <a:rPr lang="en-US" b="0" i="0" dirty="0">
                <a:solidFill>
                  <a:srgbClr val="242424"/>
                </a:solidFill>
                <a:effectLst/>
                <a:latin typeface="source-serif-pro"/>
              </a:rPr>
              <a:t>by taking a learning rate of </a:t>
            </a:r>
            <a:r>
              <a:rPr lang="en-US" b="0" i="0" dirty="0">
                <a:solidFill>
                  <a:srgbClr val="C00000"/>
                </a:solidFill>
                <a:effectLst/>
                <a:latin typeface="source-serif-pro"/>
              </a:rPr>
              <a:t>0.8</a:t>
            </a:r>
            <a:r>
              <a:rPr lang="en-US" b="0" i="0" dirty="0">
                <a:solidFill>
                  <a:srgbClr val="242424"/>
                </a:solidFill>
                <a:effectLst/>
                <a:latin typeface="source-serif-pro"/>
              </a:rPr>
              <a:t> and starting point at x=9</a:t>
            </a:r>
          </a:p>
          <a:p>
            <a:pPr marL="0" indent="0">
              <a:buNone/>
            </a:pPr>
            <a:r>
              <a:rPr lang="en-US" dirty="0"/>
              <a:t> </a:t>
            </a:r>
          </a:p>
          <a:p>
            <a:pPr marL="0" indent="0">
              <a:buNone/>
            </a:pPr>
            <a:r>
              <a:rPr lang="en-US" b="1" dirty="0"/>
              <a:t>Iteration 1:</a:t>
            </a:r>
          </a:p>
          <a:p>
            <a:pPr>
              <a:buFont typeface="Arial" panose="020B0604020202020204" pitchFamily="34" charset="0"/>
              <a:buChar char="•"/>
            </a:pPr>
            <a:r>
              <a:rPr lang="en-US" dirty="0"/>
              <a:t>Starting point: x</a:t>
            </a:r>
            <a:r>
              <a:rPr lang="en-US" sz="1600" dirty="0"/>
              <a:t>0</a:t>
            </a:r>
            <a:r>
              <a:rPr lang="en-US" dirty="0"/>
              <a:t>=9</a:t>
            </a:r>
          </a:p>
          <a:p>
            <a:pPr>
              <a:buFont typeface="Arial" panose="020B0604020202020204" pitchFamily="34" charset="0"/>
              <a:buChar char="•"/>
            </a:pPr>
            <a:r>
              <a:rPr lang="en-US" dirty="0"/>
              <a:t>f′(x)=2x−4 </a:t>
            </a:r>
            <a:r>
              <a:rPr lang="en-US" dirty="0">
                <a:sym typeface="Wingdings" panose="05000000000000000000" pitchFamily="2" charset="2"/>
              </a:rPr>
              <a:t></a:t>
            </a:r>
            <a:r>
              <a:rPr lang="en-US" dirty="0"/>
              <a:t> Gradient at x</a:t>
            </a:r>
            <a:r>
              <a:rPr lang="en-US" sz="1600" dirty="0"/>
              <a:t>0</a:t>
            </a:r>
            <a:r>
              <a:rPr lang="en-US" dirty="0"/>
              <a:t>: f′(9)=2×9−4=14</a:t>
            </a:r>
          </a:p>
          <a:p>
            <a:pPr>
              <a:buFont typeface="Arial" panose="020B0604020202020204" pitchFamily="34" charset="0"/>
              <a:buChar char="•"/>
            </a:pPr>
            <a:r>
              <a:rPr lang="en-US" dirty="0"/>
              <a:t>Update: x</a:t>
            </a:r>
            <a:r>
              <a:rPr lang="en-US" sz="1600" dirty="0"/>
              <a:t>1</a:t>
            </a:r>
            <a:r>
              <a:rPr lang="en-US" dirty="0"/>
              <a:t>= x</a:t>
            </a:r>
            <a:r>
              <a:rPr lang="en-US" sz="1800" dirty="0"/>
              <a:t>0</a:t>
            </a:r>
            <a:r>
              <a:rPr lang="en-US" sz="2800" dirty="0"/>
              <a:t> – a*</a:t>
            </a:r>
            <a:r>
              <a:rPr lang="en-US" dirty="0"/>
              <a:t>f′(x</a:t>
            </a:r>
            <a:r>
              <a:rPr lang="en-US" sz="1800" dirty="0"/>
              <a:t>0</a:t>
            </a:r>
            <a:r>
              <a:rPr lang="en-US" dirty="0"/>
              <a:t>) = </a:t>
            </a:r>
            <a:r>
              <a:rPr lang="en-US" sz="2800" dirty="0"/>
              <a:t> </a:t>
            </a:r>
            <a:r>
              <a:rPr lang="en-US" dirty="0"/>
              <a:t>9 − 0.8×(14)=</a:t>
            </a:r>
            <a:r>
              <a:rPr lang="en-US" dirty="0">
                <a:solidFill>
                  <a:srgbClr val="C00000"/>
                </a:solidFill>
              </a:rPr>
              <a:t>-2.2</a:t>
            </a:r>
            <a:r>
              <a:rPr lang="en-US" dirty="0"/>
              <a:t> </a:t>
            </a:r>
          </a:p>
          <a:p>
            <a:pPr marL="0" indent="0">
              <a:buNone/>
            </a:pPr>
            <a:endParaRPr lang="en-US" dirty="0"/>
          </a:p>
          <a:p>
            <a:pPr marL="0" indent="0">
              <a:buNone/>
            </a:pPr>
            <a:r>
              <a:rPr lang="en-US" b="1" dirty="0"/>
              <a:t>Iteration 2:</a:t>
            </a:r>
          </a:p>
          <a:p>
            <a:pPr>
              <a:buFont typeface="Arial" panose="020B0604020202020204" pitchFamily="34" charset="0"/>
              <a:buChar char="•"/>
            </a:pPr>
            <a:r>
              <a:rPr lang="en-US" dirty="0"/>
              <a:t>x</a:t>
            </a:r>
            <a:r>
              <a:rPr lang="en-US" sz="1600" dirty="0"/>
              <a:t>1</a:t>
            </a:r>
            <a:r>
              <a:rPr lang="en-US" dirty="0"/>
              <a:t>= -2.2</a:t>
            </a:r>
          </a:p>
          <a:p>
            <a:pPr>
              <a:buFont typeface="Arial" panose="020B0604020202020204" pitchFamily="34" charset="0"/>
              <a:buChar char="•"/>
            </a:pPr>
            <a:r>
              <a:rPr lang="en-US" dirty="0"/>
              <a:t>f′(x)=2x−4 </a:t>
            </a:r>
            <a:r>
              <a:rPr lang="en-US" dirty="0">
                <a:sym typeface="Wingdings" panose="05000000000000000000" pitchFamily="2" charset="2"/>
              </a:rPr>
              <a:t></a:t>
            </a:r>
            <a:r>
              <a:rPr lang="en-US" dirty="0"/>
              <a:t> Gradient at x</a:t>
            </a:r>
            <a:r>
              <a:rPr lang="en-US" sz="1600" dirty="0"/>
              <a:t>1</a:t>
            </a:r>
            <a:r>
              <a:rPr lang="en-US" dirty="0"/>
              <a:t>: f′(-2.2)=2×-2.2−4= -8.4</a:t>
            </a:r>
          </a:p>
          <a:p>
            <a:pPr>
              <a:buFont typeface="Arial" panose="020B0604020202020204" pitchFamily="34" charset="0"/>
              <a:buChar char="•"/>
            </a:pPr>
            <a:r>
              <a:rPr lang="en-US" dirty="0"/>
              <a:t>Update: x</a:t>
            </a:r>
            <a:r>
              <a:rPr lang="en-US" sz="1600" dirty="0"/>
              <a:t>2</a:t>
            </a:r>
            <a:r>
              <a:rPr lang="en-US" dirty="0"/>
              <a:t>= x</a:t>
            </a:r>
            <a:r>
              <a:rPr lang="en-US" sz="1800" dirty="0"/>
              <a:t>1</a:t>
            </a:r>
            <a:r>
              <a:rPr lang="en-US" sz="2800" dirty="0"/>
              <a:t> – a*</a:t>
            </a:r>
            <a:r>
              <a:rPr lang="en-US" dirty="0"/>
              <a:t>f′(x</a:t>
            </a:r>
            <a:r>
              <a:rPr lang="en-US" sz="1800" dirty="0"/>
              <a:t>1</a:t>
            </a:r>
            <a:r>
              <a:rPr lang="en-US" dirty="0"/>
              <a:t>) = </a:t>
            </a:r>
            <a:r>
              <a:rPr lang="en-US" sz="2800" dirty="0"/>
              <a:t> </a:t>
            </a:r>
            <a:r>
              <a:rPr lang="en-US" dirty="0"/>
              <a:t>-2.2 − 0.8×(-8.4)= </a:t>
            </a:r>
            <a:r>
              <a:rPr lang="en-US" dirty="0">
                <a:solidFill>
                  <a:srgbClr val="C00000"/>
                </a:solidFill>
              </a:rPr>
              <a:t>4.52</a:t>
            </a:r>
            <a:r>
              <a:rPr lang="en-US" dirty="0"/>
              <a:t> </a:t>
            </a:r>
          </a:p>
          <a:p>
            <a:pPr marL="0" indent="0">
              <a:buNone/>
            </a:pPr>
            <a:endParaRPr lang="en-US" dirty="0"/>
          </a:p>
        </p:txBody>
      </p:sp>
      <p:pic>
        <p:nvPicPr>
          <p:cNvPr id="5" name="Picture 4">
            <a:extLst>
              <a:ext uri="{FF2B5EF4-FFF2-40B4-BE49-F238E27FC236}">
                <a16:creationId xmlns:a16="http://schemas.microsoft.com/office/drawing/2014/main" id="{CD3F3C25-9699-9215-6B11-CF95EB6CC3D5}"/>
              </a:ext>
            </a:extLst>
          </p:cNvPr>
          <p:cNvPicPr>
            <a:picLocks noChangeAspect="1"/>
          </p:cNvPicPr>
          <p:nvPr/>
        </p:nvPicPr>
        <p:blipFill>
          <a:blip r:embed="rId2"/>
          <a:stretch>
            <a:fillRect/>
          </a:stretch>
        </p:blipFill>
        <p:spPr>
          <a:xfrm>
            <a:off x="8019393" y="3646371"/>
            <a:ext cx="3914801" cy="2965949"/>
          </a:xfrm>
          <a:prstGeom prst="rect">
            <a:avLst/>
          </a:prstGeom>
        </p:spPr>
      </p:pic>
    </p:spTree>
    <p:extLst>
      <p:ext uri="{BB962C8B-B14F-4D97-AF65-F5344CB8AC3E}">
        <p14:creationId xmlns:p14="http://schemas.microsoft.com/office/powerpoint/2010/main" val="2050394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D80F9-5918-8599-68BE-22CC1C784A2D}"/>
              </a:ext>
            </a:extLst>
          </p:cNvPr>
          <p:cNvSpPr>
            <a:spLocks noGrp="1"/>
          </p:cNvSpPr>
          <p:nvPr>
            <p:ph type="title"/>
          </p:nvPr>
        </p:nvSpPr>
        <p:spPr/>
        <p:txBody>
          <a:bodyPr/>
          <a:lstStyle/>
          <a:p>
            <a:r>
              <a:rPr lang="en-US" altLang="en-US" sz="4400" dirty="0"/>
              <a:t>Effect of Learning Rate</a:t>
            </a:r>
            <a:endParaRPr lang="en-US" dirty="0"/>
          </a:p>
        </p:txBody>
      </p:sp>
      <p:pic>
        <p:nvPicPr>
          <p:cNvPr id="8194" name="Picture 2">
            <a:extLst>
              <a:ext uri="{FF2B5EF4-FFF2-40B4-BE49-F238E27FC236}">
                <a16:creationId xmlns:a16="http://schemas.microsoft.com/office/drawing/2014/main" id="{6036E433-BB20-D6B5-7847-943B32AFB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615" y="2812480"/>
            <a:ext cx="10631185" cy="3030921"/>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FE3377E7-7A91-E277-7770-18DBDD79A974}"/>
              </a:ext>
            </a:extLst>
          </p:cNvPr>
          <p:cNvSpPr txBox="1">
            <a:spLocks noGrp="1"/>
          </p:cNvSpPr>
          <p:nvPr>
            <p:ph idx="1"/>
          </p:nvPr>
        </p:nvSpPr>
        <p:spPr>
          <a:xfrm>
            <a:off x="838200" y="1825625"/>
            <a:ext cx="10515600" cy="480131"/>
          </a:xfrm>
          <a:prstGeom prst="rect">
            <a:avLst/>
          </a:prstGeom>
          <a:noFill/>
        </p:spPr>
        <p:txBody>
          <a:bodyPr wrap="square">
            <a:spAutoFit/>
          </a:bodyPr>
          <a:lstStyle/>
          <a:p>
            <a:pPr marL="0" indent="0">
              <a:buNone/>
            </a:pPr>
            <a:r>
              <a:rPr lang="en-US" b="0" i="0" dirty="0">
                <a:effectLst/>
                <a:latin typeface="sohne"/>
              </a:rPr>
              <a:t>First 10 steps taken by GD for small and big learning rates</a:t>
            </a:r>
            <a:endParaRPr lang="en-US" dirty="0"/>
          </a:p>
        </p:txBody>
      </p:sp>
    </p:spTree>
    <p:extLst>
      <p:ext uri="{BB962C8B-B14F-4D97-AF65-F5344CB8AC3E}">
        <p14:creationId xmlns:p14="http://schemas.microsoft.com/office/powerpoint/2010/main" val="3450876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CE55A-29FC-7D38-6F2C-240463197E8C}"/>
              </a:ext>
            </a:extLst>
          </p:cNvPr>
          <p:cNvSpPr>
            <a:spLocks noGrp="1"/>
          </p:cNvSpPr>
          <p:nvPr>
            <p:ph type="title"/>
          </p:nvPr>
        </p:nvSpPr>
        <p:spPr/>
        <p:txBody>
          <a:bodyPr/>
          <a:lstStyle/>
          <a:p>
            <a:r>
              <a:rPr lang="en-US" dirty="0"/>
              <a:t>Saddle points</a:t>
            </a:r>
          </a:p>
        </p:txBody>
      </p:sp>
      <p:sp>
        <p:nvSpPr>
          <p:cNvPr id="3" name="Content Placeholder 2">
            <a:extLst>
              <a:ext uri="{FF2B5EF4-FFF2-40B4-BE49-F238E27FC236}">
                <a16:creationId xmlns:a16="http://schemas.microsoft.com/office/drawing/2014/main" id="{5E2E4E64-565F-B2A5-60F4-307A5F639623}"/>
              </a:ext>
            </a:extLst>
          </p:cNvPr>
          <p:cNvSpPr>
            <a:spLocks noGrp="1"/>
          </p:cNvSpPr>
          <p:nvPr>
            <p:ph idx="1"/>
          </p:nvPr>
        </p:nvSpPr>
        <p:spPr>
          <a:xfrm>
            <a:off x="838200" y="1825624"/>
            <a:ext cx="10515600" cy="4869815"/>
          </a:xfrm>
        </p:spPr>
        <p:txBody>
          <a:bodyPr>
            <a:normAutofit fontScale="70000" lnSpcReduction="20000"/>
          </a:bodyPr>
          <a:lstStyle/>
          <a:p>
            <a:r>
              <a:rPr lang="en-US" b="0" i="0" dirty="0">
                <a:solidFill>
                  <a:srgbClr val="242424"/>
                </a:solidFill>
                <a:effectLst/>
                <a:latin typeface="source-serif-pro"/>
              </a:rPr>
              <a:t>Existence of a </a:t>
            </a:r>
            <a:r>
              <a:rPr lang="en-US" b="0" i="0" dirty="0">
                <a:solidFill>
                  <a:srgbClr val="FF0000"/>
                </a:solidFill>
                <a:effectLst/>
                <a:latin typeface="source-serif-pro"/>
              </a:rPr>
              <a:t>saddle point </a:t>
            </a:r>
            <a:r>
              <a:rPr lang="en-US" b="0" i="0" dirty="0">
                <a:solidFill>
                  <a:srgbClr val="242424"/>
                </a:solidFill>
                <a:effectLst/>
                <a:latin typeface="source-serif-pro"/>
              </a:rPr>
              <a:t>imposes a </a:t>
            </a:r>
            <a:r>
              <a:rPr lang="en-US" b="0" i="0" dirty="0">
                <a:solidFill>
                  <a:srgbClr val="FF0000"/>
                </a:solidFill>
                <a:effectLst/>
                <a:latin typeface="source-serif-pro"/>
              </a:rPr>
              <a:t>challenge</a:t>
            </a:r>
            <a:r>
              <a:rPr lang="en-US" b="0" i="0" dirty="0">
                <a:solidFill>
                  <a:srgbClr val="242424"/>
                </a:solidFill>
                <a:effectLst/>
                <a:latin typeface="source-serif-pro"/>
              </a:rPr>
              <a:t> for the gradient descent algorithms and obtaining a global minimum is not guaranteed</a:t>
            </a:r>
          </a:p>
          <a:p>
            <a:r>
              <a:rPr lang="en-US" b="0" i="0" dirty="0">
                <a:solidFill>
                  <a:srgbClr val="242424"/>
                </a:solidFill>
                <a:effectLst/>
                <a:latin typeface="source-serif-pro"/>
              </a:rPr>
              <a:t>Investigation of saddle points and how to escape from </a:t>
            </a:r>
            <a:r>
              <a:rPr lang="en-US" b="0" i="0" dirty="0">
                <a:solidFill>
                  <a:srgbClr val="C00000"/>
                </a:solidFill>
                <a:effectLst/>
                <a:latin typeface="source-serif-pro"/>
              </a:rPr>
              <a:t>local optimum </a:t>
            </a:r>
            <a:r>
              <a:rPr lang="en-US" b="0" i="0" dirty="0">
                <a:solidFill>
                  <a:srgbClr val="242424"/>
                </a:solidFill>
                <a:effectLst/>
                <a:latin typeface="source-serif-pro"/>
              </a:rPr>
              <a:t>is a subject of ongoing studies and various solutions were proposed</a:t>
            </a:r>
          </a:p>
          <a:p>
            <a:pPr marL="0" indent="0">
              <a:buNone/>
            </a:pPr>
            <a:endParaRPr lang="en-US" dirty="0">
              <a:solidFill>
                <a:srgbClr val="242424"/>
              </a:solidFill>
              <a:latin typeface="source-serif-pro"/>
            </a:endParaRPr>
          </a:p>
          <a:p>
            <a:pPr marL="0" indent="0">
              <a:buNone/>
            </a:pPr>
            <a:endParaRPr lang="en-US" b="0" i="0" dirty="0">
              <a:solidFill>
                <a:srgbClr val="242424"/>
              </a:solidFill>
              <a:effectLst/>
              <a:latin typeface="source-serif-pro"/>
            </a:endParaRPr>
          </a:p>
          <a:p>
            <a:pPr marL="0" indent="0">
              <a:buNone/>
            </a:pPr>
            <a:endParaRPr lang="en-US" dirty="0">
              <a:solidFill>
                <a:srgbClr val="242424"/>
              </a:solidFill>
              <a:latin typeface="source-serif-pro"/>
            </a:endParaRPr>
          </a:p>
          <a:p>
            <a:pPr marL="0" indent="0">
              <a:buNone/>
            </a:pPr>
            <a:endParaRPr lang="en-US" b="0" i="0" dirty="0">
              <a:solidFill>
                <a:srgbClr val="242424"/>
              </a:solidFill>
              <a:effectLst/>
              <a:latin typeface="source-serif-pro"/>
            </a:endParaRPr>
          </a:p>
          <a:p>
            <a:pPr marL="0" indent="0">
              <a:buNone/>
            </a:pPr>
            <a:endParaRPr lang="en-US" dirty="0">
              <a:solidFill>
                <a:srgbClr val="242424"/>
              </a:solidFill>
              <a:latin typeface="source-serif-pro"/>
            </a:endParaRPr>
          </a:p>
          <a:p>
            <a:pPr marL="0" indent="0">
              <a:buNone/>
            </a:pPr>
            <a:endParaRPr lang="en-US" b="0" i="0" dirty="0">
              <a:solidFill>
                <a:srgbClr val="242424"/>
              </a:solidFill>
              <a:effectLst/>
              <a:latin typeface="source-serif-pro"/>
            </a:endParaRPr>
          </a:p>
          <a:p>
            <a:pPr marL="0" indent="0">
              <a:buNone/>
            </a:pPr>
            <a:endParaRPr lang="en-US" dirty="0">
              <a:solidFill>
                <a:srgbClr val="242424"/>
              </a:solidFill>
              <a:latin typeface="source-serif-pro"/>
            </a:endParaRPr>
          </a:p>
          <a:p>
            <a:pPr marL="0" indent="0">
              <a:buNone/>
            </a:pPr>
            <a:endParaRPr lang="en-US" b="0" i="0" dirty="0">
              <a:solidFill>
                <a:srgbClr val="242424"/>
              </a:solidFill>
              <a:effectLst/>
              <a:latin typeface="source-serif-pro"/>
            </a:endParaRPr>
          </a:p>
          <a:p>
            <a:pPr marL="0" indent="0">
              <a:buNone/>
            </a:pPr>
            <a:endParaRPr lang="en-US" b="0" i="0" dirty="0">
              <a:solidFill>
                <a:srgbClr val="242424"/>
              </a:solidFill>
              <a:effectLst/>
              <a:latin typeface="source-serif-pro"/>
            </a:endParaRPr>
          </a:p>
          <a:p>
            <a:pPr marL="0" indent="0">
              <a:buNone/>
            </a:pPr>
            <a:endParaRPr lang="en-US" dirty="0">
              <a:solidFill>
                <a:srgbClr val="242424"/>
              </a:solidFill>
              <a:latin typeface="source-serif-pro"/>
            </a:endParaRPr>
          </a:p>
          <a:p>
            <a:pPr marL="0" indent="0">
              <a:buNone/>
            </a:pPr>
            <a:r>
              <a:rPr lang="en-US" dirty="0">
                <a:solidFill>
                  <a:srgbClr val="242424"/>
                </a:solidFill>
                <a:latin typeface="source-serif-pro"/>
              </a:rPr>
              <a:t>A</a:t>
            </a:r>
            <a:r>
              <a:rPr lang="en-US" b="0" i="0" dirty="0">
                <a:solidFill>
                  <a:srgbClr val="242424"/>
                </a:solidFill>
                <a:effectLst/>
                <a:latin typeface="source-serif-pro"/>
              </a:rPr>
              <a:t> semi-convex function</a:t>
            </a:r>
            <a:endParaRPr lang="en-US" dirty="0"/>
          </a:p>
        </p:txBody>
      </p:sp>
      <p:pic>
        <p:nvPicPr>
          <p:cNvPr id="12290" name="Picture 2">
            <a:extLst>
              <a:ext uri="{FF2B5EF4-FFF2-40B4-BE49-F238E27FC236}">
                <a16:creationId xmlns:a16="http://schemas.microsoft.com/office/drawing/2014/main" id="{04A327CC-A9E0-6F15-6E41-43C1DE1A7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551" y="3028727"/>
            <a:ext cx="9334571" cy="31335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C643342-ECEB-D9ED-5AE8-CFC8519D5BB3}"/>
              </a:ext>
            </a:extLst>
          </p:cNvPr>
          <p:cNvPicPr>
            <a:picLocks noChangeAspect="1"/>
          </p:cNvPicPr>
          <p:nvPr/>
        </p:nvPicPr>
        <p:blipFill>
          <a:blip r:embed="rId3"/>
          <a:stretch>
            <a:fillRect/>
          </a:stretch>
        </p:blipFill>
        <p:spPr>
          <a:xfrm>
            <a:off x="3570575" y="6372157"/>
            <a:ext cx="2619741" cy="485843"/>
          </a:xfrm>
          <a:prstGeom prst="rect">
            <a:avLst/>
          </a:prstGeom>
        </p:spPr>
      </p:pic>
    </p:spTree>
    <p:extLst>
      <p:ext uri="{BB962C8B-B14F-4D97-AF65-F5344CB8AC3E}">
        <p14:creationId xmlns:p14="http://schemas.microsoft.com/office/powerpoint/2010/main" val="4000777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5766" y="579121"/>
            <a:ext cx="6508377" cy="757401"/>
          </a:xfrm>
        </p:spPr>
        <p:txBody>
          <a:bodyPr>
            <a:normAutofit/>
          </a:bodyPr>
          <a:lstStyle/>
          <a:p>
            <a:r>
              <a:rPr lang="en-US" dirty="0"/>
              <a:t>Regression Analysis</a:t>
            </a:r>
          </a:p>
        </p:txBody>
      </p:sp>
      <p:sp>
        <p:nvSpPr>
          <p:cNvPr id="3" name="Content Placeholder 2"/>
          <p:cNvSpPr>
            <a:spLocks noGrp="1"/>
          </p:cNvSpPr>
          <p:nvPr>
            <p:ph idx="1"/>
          </p:nvPr>
        </p:nvSpPr>
        <p:spPr>
          <a:xfrm>
            <a:off x="467996" y="1336522"/>
            <a:ext cx="10547274" cy="4790352"/>
          </a:xfrm>
        </p:spPr>
        <p:txBody>
          <a:bodyPr>
            <a:normAutofit/>
          </a:bodyPr>
          <a:lstStyle/>
          <a:p>
            <a:r>
              <a:rPr lang="en-US" sz="2400" dirty="0"/>
              <a:t>Regression analysis is a statistical method used to model the</a:t>
            </a:r>
            <a:r>
              <a:rPr lang="en-US" sz="2400" dirty="0">
                <a:solidFill>
                  <a:srgbClr val="FF0000"/>
                </a:solidFill>
              </a:rPr>
              <a:t> relationship </a:t>
            </a:r>
            <a:r>
              <a:rPr lang="en-US" sz="2400" dirty="0"/>
              <a:t>between a </a:t>
            </a:r>
            <a:r>
              <a:rPr lang="en-US" sz="2400" dirty="0">
                <a:solidFill>
                  <a:srgbClr val="FF0000"/>
                </a:solidFill>
              </a:rPr>
              <a:t>dependent</a:t>
            </a:r>
            <a:r>
              <a:rPr lang="en-US" sz="2400" dirty="0"/>
              <a:t> variable (</a:t>
            </a:r>
            <a:r>
              <a:rPr lang="en-US" sz="2400" dirty="0">
                <a:solidFill>
                  <a:srgbClr val="FF0000"/>
                </a:solidFill>
              </a:rPr>
              <a:t>outcome</a:t>
            </a:r>
            <a:r>
              <a:rPr lang="en-US" sz="2400" dirty="0"/>
              <a:t>) and one or more </a:t>
            </a:r>
            <a:r>
              <a:rPr lang="en-US" sz="2400" dirty="0">
                <a:solidFill>
                  <a:srgbClr val="FF0000"/>
                </a:solidFill>
              </a:rPr>
              <a:t>independent</a:t>
            </a:r>
            <a:r>
              <a:rPr lang="en-US" sz="2400" dirty="0"/>
              <a:t> variables (</a:t>
            </a:r>
            <a:r>
              <a:rPr lang="en-US" sz="2400" dirty="0">
                <a:solidFill>
                  <a:srgbClr val="FF0000"/>
                </a:solidFill>
              </a:rPr>
              <a:t>features</a:t>
            </a:r>
            <a:r>
              <a:rPr lang="en-US" sz="2400" dirty="0"/>
              <a:t>)</a:t>
            </a:r>
          </a:p>
          <a:p>
            <a:endParaRPr lang="en-US" sz="2400" dirty="0"/>
          </a:p>
          <a:p>
            <a:r>
              <a:rPr lang="en-US" sz="2400" dirty="0"/>
              <a:t>The dependent variable is typically an outcome, and the independent variables may contribute to </a:t>
            </a:r>
            <a:r>
              <a:rPr lang="en-US" sz="2400" dirty="0">
                <a:solidFill>
                  <a:srgbClr val="FF0000"/>
                </a:solidFill>
              </a:rPr>
              <a:t>predicting</a:t>
            </a:r>
            <a:r>
              <a:rPr lang="en-US" sz="2400" dirty="0"/>
              <a:t> that outcome.</a:t>
            </a:r>
          </a:p>
          <a:p>
            <a:endParaRPr lang="en-US" sz="2400" dirty="0"/>
          </a:p>
          <a:p>
            <a:r>
              <a:rPr lang="en-US" sz="2400" dirty="0"/>
              <a:t>Used to determine </a:t>
            </a:r>
            <a:r>
              <a:rPr lang="en-US" sz="2400" dirty="0">
                <a:solidFill>
                  <a:srgbClr val="FF0000"/>
                </a:solidFill>
              </a:rPr>
              <a:t>how well </a:t>
            </a:r>
            <a:r>
              <a:rPr lang="en-US" sz="2400" dirty="0"/>
              <a:t>the set of variables predict the dependent variable and which variables are </a:t>
            </a:r>
            <a:r>
              <a:rPr lang="en-US" sz="2400" dirty="0">
                <a:solidFill>
                  <a:srgbClr val="FF0000"/>
                </a:solidFill>
              </a:rPr>
              <a:t>significant</a:t>
            </a:r>
            <a:r>
              <a:rPr lang="en-US" sz="2400" dirty="0"/>
              <a:t> predictors.</a:t>
            </a:r>
          </a:p>
          <a:p>
            <a:endParaRPr lang="en-US" sz="2400" dirty="0"/>
          </a:p>
          <a:p>
            <a:endParaRPr lang="en-US" sz="2400" dirty="0"/>
          </a:p>
        </p:txBody>
      </p:sp>
      <p:graphicFrame>
        <p:nvGraphicFramePr>
          <p:cNvPr id="5" name="Object 4">
            <a:extLst>
              <a:ext uri="{FF2B5EF4-FFF2-40B4-BE49-F238E27FC236}">
                <a16:creationId xmlns:a16="http://schemas.microsoft.com/office/drawing/2014/main" id="{5210E6F9-E506-5D18-38A5-9478F5032B02}"/>
              </a:ext>
            </a:extLst>
          </p:cNvPr>
          <p:cNvGraphicFramePr>
            <a:graphicFrameLocks noChangeAspect="1"/>
          </p:cNvGraphicFramePr>
          <p:nvPr>
            <p:extLst>
              <p:ext uri="{D42A27DB-BD31-4B8C-83A1-F6EECF244321}">
                <p14:modId xmlns:p14="http://schemas.microsoft.com/office/powerpoint/2010/main" val="661723430"/>
              </p:ext>
            </p:extLst>
          </p:nvPr>
        </p:nvGraphicFramePr>
        <p:xfrm>
          <a:off x="8202818" y="4744818"/>
          <a:ext cx="3941445" cy="1991656"/>
        </p:xfrm>
        <a:graphic>
          <a:graphicData uri="http://schemas.openxmlformats.org/presentationml/2006/ole">
            <mc:AlternateContent xmlns:mc="http://schemas.openxmlformats.org/markup-compatibility/2006">
              <mc:Choice xmlns:v="urn:schemas-microsoft-com:vml" Requires="v">
                <p:oleObj name="PBrush" r:id="rId2" imgW="4184640" imgH="2114640" progId="">
                  <p:embed/>
                </p:oleObj>
              </mc:Choice>
              <mc:Fallback>
                <p:oleObj name="PBrush" r:id="rId2" imgW="4184640" imgH="2114640" progId="">
                  <p:embed/>
                  <p:pic>
                    <p:nvPicPr>
                      <p:cNvPr id="5" name="Object 4">
                        <a:extLst>
                          <a:ext uri="{FF2B5EF4-FFF2-40B4-BE49-F238E27FC236}">
                            <a16:creationId xmlns:a16="http://schemas.microsoft.com/office/drawing/2014/main" id="{5210E6F9-E506-5D18-38A5-9478F5032B02}"/>
                          </a:ext>
                        </a:extLst>
                      </p:cNvPr>
                      <p:cNvPicPr/>
                      <p:nvPr/>
                    </p:nvPicPr>
                    <p:blipFill>
                      <a:blip r:embed="rId3"/>
                      <a:stretch>
                        <a:fillRect/>
                      </a:stretch>
                    </p:blipFill>
                    <p:spPr>
                      <a:xfrm>
                        <a:off x="8202818" y="4744818"/>
                        <a:ext cx="3941445" cy="1991656"/>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E64AF8B2-8C5E-5A33-C93B-AA20F345F13D}"/>
              </a:ext>
            </a:extLst>
          </p:cNvPr>
          <p:cNvSpPr txBox="1"/>
          <p:nvPr/>
        </p:nvSpPr>
        <p:spPr>
          <a:xfrm>
            <a:off x="619760" y="5555980"/>
            <a:ext cx="8097520" cy="369332"/>
          </a:xfrm>
          <a:prstGeom prst="rect">
            <a:avLst/>
          </a:prstGeom>
          <a:noFill/>
        </p:spPr>
        <p:txBody>
          <a:bodyPr wrap="square">
            <a:spAutoFit/>
          </a:bodyPr>
          <a:lstStyle/>
          <a:p>
            <a:r>
              <a:rPr lang="en-US" sz="1800" dirty="0">
                <a:solidFill>
                  <a:schemeClr val="accent2"/>
                </a:solidFill>
              </a:rPr>
              <a:t>Salary</a:t>
            </a:r>
            <a:r>
              <a:rPr lang="en-US" sz="1800" dirty="0"/>
              <a:t> = a*</a:t>
            </a:r>
            <a:r>
              <a:rPr lang="en-US" sz="1800" dirty="0">
                <a:solidFill>
                  <a:schemeClr val="accent6">
                    <a:lumMod val="75000"/>
                  </a:schemeClr>
                </a:solidFill>
              </a:rPr>
              <a:t>Working-Hours</a:t>
            </a:r>
            <a:r>
              <a:rPr lang="en-US" sz="1800" dirty="0"/>
              <a:t> + b*</a:t>
            </a:r>
            <a:r>
              <a:rPr lang="en-US" sz="1800" dirty="0">
                <a:solidFill>
                  <a:schemeClr val="accent6">
                    <a:lumMod val="75000"/>
                  </a:schemeClr>
                </a:solidFill>
              </a:rPr>
              <a:t>Work-Experience</a:t>
            </a:r>
            <a:r>
              <a:rPr lang="en-US" sz="1800" dirty="0"/>
              <a:t> + c*</a:t>
            </a:r>
            <a:r>
              <a:rPr lang="en-US" sz="1800" dirty="0">
                <a:solidFill>
                  <a:schemeClr val="accent6">
                    <a:lumMod val="75000"/>
                  </a:schemeClr>
                </a:solidFill>
              </a:rPr>
              <a:t>Education-Level </a:t>
            </a:r>
            <a:r>
              <a:rPr lang="en-US" sz="1800" dirty="0"/>
              <a:t>+ … + 2000</a:t>
            </a:r>
            <a:endParaRPr lang="en-US" dirty="0"/>
          </a:p>
        </p:txBody>
      </p:sp>
      <p:sp>
        <p:nvSpPr>
          <p:cNvPr id="8" name="TextBox 7">
            <a:extLst>
              <a:ext uri="{FF2B5EF4-FFF2-40B4-BE49-F238E27FC236}">
                <a16:creationId xmlns:a16="http://schemas.microsoft.com/office/drawing/2014/main" id="{7E131277-0EEE-481A-0CA9-F14F7C0435AB}"/>
              </a:ext>
            </a:extLst>
          </p:cNvPr>
          <p:cNvSpPr txBox="1"/>
          <p:nvPr/>
        </p:nvSpPr>
        <p:spPr>
          <a:xfrm>
            <a:off x="466166" y="6090143"/>
            <a:ext cx="1330960" cy="646331"/>
          </a:xfrm>
          <a:prstGeom prst="rect">
            <a:avLst/>
          </a:prstGeom>
          <a:noFill/>
        </p:spPr>
        <p:txBody>
          <a:bodyPr wrap="square">
            <a:spAutoFit/>
          </a:bodyPr>
          <a:lstStyle/>
          <a:p>
            <a:pPr algn="ctr"/>
            <a:r>
              <a:rPr lang="en-US" sz="1800" dirty="0">
                <a:solidFill>
                  <a:schemeClr val="accent2"/>
                </a:solidFill>
              </a:rPr>
              <a:t>Dependent</a:t>
            </a:r>
          </a:p>
          <a:p>
            <a:pPr algn="ctr"/>
            <a:r>
              <a:rPr lang="en-US" dirty="0">
                <a:solidFill>
                  <a:schemeClr val="accent2"/>
                </a:solidFill>
              </a:rPr>
              <a:t>Variable</a:t>
            </a:r>
          </a:p>
        </p:txBody>
      </p:sp>
      <p:sp>
        <p:nvSpPr>
          <p:cNvPr id="9" name="TextBox 8">
            <a:extLst>
              <a:ext uri="{FF2B5EF4-FFF2-40B4-BE49-F238E27FC236}">
                <a16:creationId xmlns:a16="http://schemas.microsoft.com/office/drawing/2014/main" id="{53B6CF48-B258-5CE9-33BF-6EDD3F8BE401}"/>
              </a:ext>
            </a:extLst>
          </p:cNvPr>
          <p:cNvSpPr txBox="1"/>
          <p:nvPr/>
        </p:nvSpPr>
        <p:spPr>
          <a:xfrm>
            <a:off x="3745808" y="6090143"/>
            <a:ext cx="1933631" cy="646331"/>
          </a:xfrm>
          <a:prstGeom prst="rect">
            <a:avLst/>
          </a:prstGeom>
          <a:noFill/>
        </p:spPr>
        <p:txBody>
          <a:bodyPr wrap="square">
            <a:spAutoFit/>
          </a:bodyPr>
          <a:lstStyle/>
          <a:p>
            <a:pPr algn="ctr"/>
            <a:r>
              <a:rPr lang="en-US" sz="1800" dirty="0">
                <a:solidFill>
                  <a:schemeClr val="accent6">
                    <a:lumMod val="75000"/>
                  </a:schemeClr>
                </a:solidFill>
              </a:rPr>
              <a:t>Independent</a:t>
            </a:r>
          </a:p>
          <a:p>
            <a:pPr algn="ctr"/>
            <a:r>
              <a:rPr lang="en-US" dirty="0">
                <a:solidFill>
                  <a:schemeClr val="accent6">
                    <a:lumMod val="75000"/>
                  </a:schemeClr>
                </a:solidFill>
              </a:rPr>
              <a:t>Variables</a:t>
            </a:r>
          </a:p>
        </p:txBody>
      </p:sp>
    </p:spTree>
    <p:extLst>
      <p:ext uri="{BB962C8B-B14F-4D97-AF65-F5344CB8AC3E}">
        <p14:creationId xmlns:p14="http://schemas.microsoft.com/office/powerpoint/2010/main" val="31128871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DA6C-CBD3-A003-1CE4-B611A7E5F0CE}"/>
              </a:ext>
            </a:extLst>
          </p:cNvPr>
          <p:cNvSpPr>
            <a:spLocks noGrp="1"/>
          </p:cNvSpPr>
          <p:nvPr>
            <p:ph type="title"/>
          </p:nvPr>
        </p:nvSpPr>
        <p:spPr/>
        <p:txBody>
          <a:bodyPr>
            <a:normAutofit/>
          </a:bodyPr>
          <a:lstStyle/>
          <a:p>
            <a:pPr marL="25168">
              <a:spcBef>
                <a:spcPts val="268"/>
              </a:spcBef>
            </a:pPr>
            <a:r>
              <a:rPr lang="en-US" sz="4000" dirty="0"/>
              <a:t>Multiple Linear Regression</a:t>
            </a:r>
            <a:br>
              <a:rPr lang="en-US" sz="4000" dirty="0"/>
            </a:br>
            <a:endParaRPr lang="en-US" sz="4000" dirty="0"/>
          </a:p>
        </p:txBody>
      </p:sp>
      <p:sp>
        <p:nvSpPr>
          <p:cNvPr id="3" name="Content Placeholder 2">
            <a:extLst>
              <a:ext uri="{FF2B5EF4-FFF2-40B4-BE49-F238E27FC236}">
                <a16:creationId xmlns:a16="http://schemas.microsoft.com/office/drawing/2014/main" id="{E81AA9D7-8371-2A5F-1F23-AD152EAFC569}"/>
              </a:ext>
            </a:extLst>
          </p:cNvPr>
          <p:cNvSpPr>
            <a:spLocks noGrp="1"/>
          </p:cNvSpPr>
          <p:nvPr>
            <p:ph idx="1"/>
          </p:nvPr>
        </p:nvSpPr>
        <p:spPr>
          <a:xfrm>
            <a:off x="838200" y="1517277"/>
            <a:ext cx="11353800" cy="4351338"/>
          </a:xfrm>
        </p:spPr>
        <p:txBody>
          <a:bodyPr/>
          <a:lstStyle/>
          <a:p>
            <a:pPr marL="0" indent="0">
              <a:buNone/>
            </a:pPr>
            <a:r>
              <a:rPr lang="en-US" dirty="0"/>
              <a:t>Explains a dependent variable using </a:t>
            </a:r>
            <a:r>
              <a:rPr lang="en-US" dirty="0">
                <a:solidFill>
                  <a:srgbClr val="FF0000"/>
                </a:solidFill>
              </a:rPr>
              <a:t>more than one independent </a:t>
            </a:r>
            <a:r>
              <a:rPr lang="en-US" dirty="0"/>
              <a:t>variable</a:t>
            </a:r>
          </a:p>
          <a:p>
            <a:pPr marL="0" indent="0">
              <a:buNone/>
            </a:pPr>
            <a:r>
              <a:rPr lang="en-US" dirty="0"/>
              <a:t>It evaluates the </a:t>
            </a:r>
            <a:r>
              <a:rPr lang="en-US" dirty="0">
                <a:solidFill>
                  <a:srgbClr val="FF0000"/>
                </a:solidFill>
              </a:rPr>
              <a:t>relative effect </a:t>
            </a:r>
            <a:r>
              <a:rPr lang="en-US" dirty="0"/>
              <a:t>of </a:t>
            </a:r>
            <a:r>
              <a:rPr lang="en-US" dirty="0">
                <a:solidFill>
                  <a:srgbClr val="FF0000"/>
                </a:solidFill>
              </a:rPr>
              <a:t>independent</a:t>
            </a:r>
            <a:r>
              <a:rPr lang="en-US" dirty="0"/>
              <a:t> variables on the </a:t>
            </a:r>
            <a:r>
              <a:rPr lang="en-US" dirty="0">
                <a:solidFill>
                  <a:srgbClr val="FF0000"/>
                </a:solidFill>
              </a:rPr>
              <a:t>dependent</a:t>
            </a:r>
            <a:r>
              <a:rPr lang="en-US" dirty="0"/>
              <a:t> variable when holding all the other variables in the model constant. </a:t>
            </a:r>
          </a:p>
        </p:txBody>
      </p:sp>
      <p:graphicFrame>
        <p:nvGraphicFramePr>
          <p:cNvPr id="4" name="Object 3">
            <a:extLst>
              <a:ext uri="{FF2B5EF4-FFF2-40B4-BE49-F238E27FC236}">
                <a16:creationId xmlns:a16="http://schemas.microsoft.com/office/drawing/2014/main" id="{943B343F-DA1B-29C5-7D3E-0F1D222E028D}"/>
              </a:ext>
            </a:extLst>
          </p:cNvPr>
          <p:cNvGraphicFramePr>
            <a:graphicFrameLocks noChangeAspect="1"/>
          </p:cNvGraphicFramePr>
          <p:nvPr/>
        </p:nvGraphicFramePr>
        <p:xfrm>
          <a:off x="3801952" y="2956337"/>
          <a:ext cx="7239920" cy="1052314"/>
        </p:xfrm>
        <a:graphic>
          <a:graphicData uri="http://schemas.openxmlformats.org/presentationml/2006/ole">
            <mc:AlternateContent xmlns:mc="http://schemas.openxmlformats.org/markup-compatibility/2006">
              <mc:Choice xmlns:v="urn:schemas-microsoft-com:vml" Requires="v">
                <p:oleObj name="PBrush" r:id="rId2" imgW="6553080" imgH="952560" progId="">
                  <p:embed/>
                </p:oleObj>
              </mc:Choice>
              <mc:Fallback>
                <p:oleObj name="PBrush" r:id="rId2" imgW="6553080" imgH="952560" progId="">
                  <p:embed/>
                  <p:pic>
                    <p:nvPicPr>
                      <p:cNvPr id="4" name="Object 3">
                        <a:extLst>
                          <a:ext uri="{FF2B5EF4-FFF2-40B4-BE49-F238E27FC236}">
                            <a16:creationId xmlns:a16="http://schemas.microsoft.com/office/drawing/2014/main" id="{943B343F-DA1B-29C5-7D3E-0F1D222E028D}"/>
                          </a:ext>
                        </a:extLst>
                      </p:cNvPr>
                      <p:cNvPicPr/>
                      <p:nvPr/>
                    </p:nvPicPr>
                    <p:blipFill>
                      <a:blip r:embed="rId3"/>
                      <a:stretch>
                        <a:fillRect/>
                      </a:stretch>
                    </p:blipFill>
                    <p:spPr>
                      <a:xfrm>
                        <a:off x="3801952" y="2956337"/>
                        <a:ext cx="7239920" cy="1052314"/>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81AFCFB-F52C-7239-3F57-6B61A88D6294}"/>
              </a:ext>
            </a:extLst>
          </p:cNvPr>
          <p:cNvGraphicFramePr>
            <a:graphicFrameLocks noChangeAspect="1"/>
          </p:cNvGraphicFramePr>
          <p:nvPr/>
        </p:nvGraphicFramePr>
        <p:xfrm>
          <a:off x="235728" y="3971805"/>
          <a:ext cx="3878152" cy="2737835"/>
        </p:xfrm>
        <a:graphic>
          <a:graphicData uri="http://schemas.openxmlformats.org/presentationml/2006/ole">
            <mc:AlternateContent xmlns:mc="http://schemas.openxmlformats.org/markup-compatibility/2006">
              <mc:Choice xmlns:v="urn:schemas-microsoft-com:vml" Requires="v">
                <p:oleObj name="PBrush" r:id="rId4" imgW="4578480" imgH="3232080" progId="">
                  <p:embed/>
                </p:oleObj>
              </mc:Choice>
              <mc:Fallback>
                <p:oleObj name="PBrush" r:id="rId4" imgW="4578480" imgH="3232080" progId="">
                  <p:embed/>
                  <p:pic>
                    <p:nvPicPr>
                      <p:cNvPr id="5" name="Object 4">
                        <a:extLst>
                          <a:ext uri="{FF2B5EF4-FFF2-40B4-BE49-F238E27FC236}">
                            <a16:creationId xmlns:a16="http://schemas.microsoft.com/office/drawing/2014/main" id="{681AFCFB-F52C-7239-3F57-6B61A88D6294}"/>
                          </a:ext>
                        </a:extLst>
                      </p:cNvPr>
                      <p:cNvPicPr/>
                      <p:nvPr/>
                    </p:nvPicPr>
                    <p:blipFill>
                      <a:blip r:embed="rId5"/>
                      <a:stretch>
                        <a:fillRect/>
                      </a:stretch>
                    </p:blipFill>
                    <p:spPr>
                      <a:xfrm>
                        <a:off x="235728" y="3971805"/>
                        <a:ext cx="3878152" cy="273783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7144AE7B-B0D5-C8AF-7173-CD6F2E893D57}"/>
              </a:ext>
            </a:extLst>
          </p:cNvPr>
          <p:cNvGraphicFramePr>
            <a:graphicFrameLocks noChangeAspect="1"/>
          </p:cNvGraphicFramePr>
          <p:nvPr/>
        </p:nvGraphicFramePr>
        <p:xfrm>
          <a:off x="4113880" y="5235915"/>
          <a:ext cx="4653517" cy="1453915"/>
        </p:xfrm>
        <a:graphic>
          <a:graphicData uri="http://schemas.openxmlformats.org/presentationml/2006/ole">
            <mc:AlternateContent xmlns:mc="http://schemas.openxmlformats.org/markup-compatibility/2006">
              <mc:Choice xmlns:v="urn:schemas-microsoft-com:vml" Requires="v">
                <p:oleObj name="PBrush" r:id="rId6" imgW="5975280" imgH="1866960" progId="">
                  <p:embed/>
                </p:oleObj>
              </mc:Choice>
              <mc:Fallback>
                <p:oleObj name="PBrush" r:id="rId6" imgW="5975280" imgH="1866960" progId="">
                  <p:embed/>
                  <p:pic>
                    <p:nvPicPr>
                      <p:cNvPr id="6" name="Object 5">
                        <a:extLst>
                          <a:ext uri="{FF2B5EF4-FFF2-40B4-BE49-F238E27FC236}">
                            <a16:creationId xmlns:a16="http://schemas.microsoft.com/office/drawing/2014/main" id="{7144AE7B-B0D5-C8AF-7173-CD6F2E893D57}"/>
                          </a:ext>
                        </a:extLst>
                      </p:cNvPr>
                      <p:cNvPicPr/>
                      <p:nvPr/>
                    </p:nvPicPr>
                    <p:blipFill>
                      <a:blip r:embed="rId7"/>
                      <a:stretch>
                        <a:fillRect/>
                      </a:stretch>
                    </p:blipFill>
                    <p:spPr>
                      <a:xfrm>
                        <a:off x="4113880" y="5235915"/>
                        <a:ext cx="4653517" cy="1453915"/>
                      </a:xfrm>
                      <a:prstGeom prst="rect">
                        <a:avLst/>
                      </a:prstGeom>
                    </p:spPr>
                  </p:pic>
                </p:oleObj>
              </mc:Fallback>
            </mc:AlternateContent>
          </a:graphicData>
        </a:graphic>
      </p:graphicFrame>
    </p:spTree>
    <p:extLst>
      <p:ext uri="{BB962C8B-B14F-4D97-AF65-F5344CB8AC3E}">
        <p14:creationId xmlns:p14="http://schemas.microsoft.com/office/powerpoint/2010/main" val="2247637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C6A5-5BEE-EA76-26BA-2C9C5F658D69}"/>
              </a:ext>
            </a:extLst>
          </p:cNvPr>
          <p:cNvSpPr>
            <a:spLocks noGrp="1"/>
          </p:cNvSpPr>
          <p:nvPr>
            <p:ph type="title"/>
          </p:nvPr>
        </p:nvSpPr>
        <p:spPr/>
        <p:txBody>
          <a:bodyPr/>
          <a:lstStyle/>
          <a:p>
            <a:r>
              <a:rPr lang="en-US" sz="4000" dirty="0"/>
              <a:t>Gradient Descent in High Dimensional Data</a:t>
            </a:r>
          </a:p>
        </p:txBody>
      </p:sp>
      <p:pic>
        <p:nvPicPr>
          <p:cNvPr id="5" name="Content Placeholder 4" descr="A colorful grid on a grid&#10;&#10;Description automatically generated">
            <a:extLst>
              <a:ext uri="{FF2B5EF4-FFF2-40B4-BE49-F238E27FC236}">
                <a16:creationId xmlns:a16="http://schemas.microsoft.com/office/drawing/2014/main" id="{DF72E336-A114-3481-8994-7CC2B7A7DC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33440" y="3473450"/>
            <a:ext cx="4429125" cy="3019425"/>
          </a:xfrm>
        </p:spPr>
      </p:pic>
      <p:sp>
        <p:nvSpPr>
          <p:cNvPr id="7" name="TextBox 6">
            <a:extLst>
              <a:ext uri="{FF2B5EF4-FFF2-40B4-BE49-F238E27FC236}">
                <a16:creationId xmlns:a16="http://schemas.microsoft.com/office/drawing/2014/main" id="{747BCC2F-C9C1-8682-C3B3-2ED24D019C4D}"/>
              </a:ext>
            </a:extLst>
          </p:cNvPr>
          <p:cNvSpPr txBox="1"/>
          <p:nvPr/>
        </p:nvSpPr>
        <p:spPr>
          <a:xfrm>
            <a:off x="985520" y="1881256"/>
            <a:ext cx="9895840" cy="1815882"/>
          </a:xfrm>
          <a:prstGeom prst="rect">
            <a:avLst/>
          </a:prstGeom>
          <a:noFill/>
        </p:spPr>
        <p:txBody>
          <a:bodyPr wrap="square">
            <a:spAutoFit/>
          </a:bodyPr>
          <a:lstStyle/>
          <a:p>
            <a:r>
              <a:rPr lang="en-US" sz="2800" dirty="0"/>
              <a:t>In </a:t>
            </a:r>
            <a:r>
              <a:rPr lang="en-US" sz="2800" dirty="0">
                <a:solidFill>
                  <a:srgbClr val="C00000"/>
                </a:solidFill>
              </a:rPr>
              <a:t>high-dimensional</a:t>
            </a:r>
            <a:r>
              <a:rPr lang="en-US" sz="2800" dirty="0"/>
              <a:t> spaces (many features), gradient descent can struggle due to the "curse of dimensionality." The optimization landscape becomes more complex, making it harder for the algorithm to find the minimum efficiently.</a:t>
            </a:r>
          </a:p>
        </p:txBody>
      </p:sp>
    </p:spTree>
    <p:extLst>
      <p:ext uri="{BB962C8B-B14F-4D97-AF65-F5344CB8AC3E}">
        <p14:creationId xmlns:p14="http://schemas.microsoft.com/office/powerpoint/2010/main" val="157302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83276-65F8-0B3F-0CF7-BF1BD808CBD3}"/>
              </a:ext>
            </a:extLst>
          </p:cNvPr>
          <p:cNvSpPr>
            <a:spLocks noGrp="1"/>
          </p:cNvSpPr>
          <p:nvPr>
            <p:ph type="title"/>
          </p:nvPr>
        </p:nvSpPr>
        <p:spPr/>
        <p:txBody>
          <a:bodyPr/>
          <a:lstStyle/>
          <a:p>
            <a:r>
              <a:rPr lang="en-US" sz="4000" dirty="0"/>
              <a:t>Challenges of Gradient Descent</a:t>
            </a:r>
          </a:p>
        </p:txBody>
      </p:sp>
      <p:sp>
        <p:nvSpPr>
          <p:cNvPr id="3" name="Content Placeholder 2">
            <a:extLst>
              <a:ext uri="{FF2B5EF4-FFF2-40B4-BE49-F238E27FC236}">
                <a16:creationId xmlns:a16="http://schemas.microsoft.com/office/drawing/2014/main" id="{B7B4D2CF-0F19-9855-E712-F6BF299FB42A}"/>
              </a:ext>
            </a:extLst>
          </p:cNvPr>
          <p:cNvSpPr>
            <a:spLocks noGrp="1"/>
          </p:cNvSpPr>
          <p:nvPr>
            <p:ph idx="1"/>
          </p:nvPr>
        </p:nvSpPr>
        <p:spPr/>
        <p:txBody>
          <a:bodyPr>
            <a:normAutofit fontScale="70000" lnSpcReduction="20000"/>
          </a:bodyPr>
          <a:lstStyle/>
          <a:p>
            <a:pPr>
              <a:buFont typeface="Arial" panose="020B0604020202020204" pitchFamily="34" charset="0"/>
              <a:buChar char="•"/>
            </a:pPr>
            <a:r>
              <a:rPr lang="en-US" b="1" dirty="0">
                <a:solidFill>
                  <a:srgbClr val="C00000"/>
                </a:solidFill>
              </a:rPr>
              <a:t>Saddle</a:t>
            </a:r>
            <a:r>
              <a:rPr lang="en-US" b="1" dirty="0"/>
              <a:t> Points</a:t>
            </a:r>
            <a:r>
              <a:rPr lang="en-US" dirty="0"/>
              <a:t>: These are points where the gradient is zero but are not a minimum. Gradient descent can get stuck at these points, leading to slow convergence or failure to find the optimal solution.</a:t>
            </a:r>
          </a:p>
          <a:p>
            <a:pPr>
              <a:buFont typeface="Arial" panose="020B0604020202020204" pitchFamily="34" charset="0"/>
              <a:buChar char="•"/>
            </a:pPr>
            <a:r>
              <a:rPr lang="en-US" b="1" dirty="0">
                <a:solidFill>
                  <a:srgbClr val="C00000"/>
                </a:solidFill>
              </a:rPr>
              <a:t>Plateaus</a:t>
            </a:r>
            <a:r>
              <a:rPr lang="en-US" dirty="0"/>
              <a:t>: These are regions where the gradient is very small, causing the algorithm to make very slow progress. This can occur in highly non-linear and complex models, leading to inefficiencies.</a:t>
            </a:r>
          </a:p>
          <a:p>
            <a:pPr>
              <a:buFont typeface="Arial" panose="020B0604020202020204" pitchFamily="34" charset="0"/>
              <a:buChar char="•"/>
            </a:pPr>
            <a:r>
              <a:rPr lang="en-US" b="1" dirty="0"/>
              <a:t>Poor </a:t>
            </a:r>
            <a:r>
              <a:rPr lang="en-US" b="1" dirty="0">
                <a:solidFill>
                  <a:srgbClr val="C00000"/>
                </a:solidFill>
              </a:rPr>
              <a:t>Initialization</a:t>
            </a:r>
            <a:r>
              <a:rPr lang="en-US" dirty="0"/>
              <a:t>: The starting point of gradient descent (i.e., initial parameter values) can significantly affect the convergence. Poor initialization can lead to convergence to suboptimal minima or slow down the convergence process.</a:t>
            </a:r>
          </a:p>
          <a:p>
            <a:pPr>
              <a:buFont typeface="Arial" panose="020B0604020202020204" pitchFamily="34" charset="0"/>
              <a:buChar char="•"/>
            </a:pPr>
            <a:r>
              <a:rPr lang="en-US" b="1" dirty="0"/>
              <a:t>High </a:t>
            </a:r>
            <a:r>
              <a:rPr lang="en-US" b="1" dirty="0">
                <a:solidFill>
                  <a:srgbClr val="C00000"/>
                </a:solidFill>
              </a:rPr>
              <a:t>Dimensionality</a:t>
            </a:r>
            <a:r>
              <a:rPr lang="en-US" dirty="0"/>
              <a:t>: In high-dimensional spaces, gradient descent can struggle due to the "curse of dimensionality." The optimization landscape becomes more complex, making it harder for the algorithm to find the minimum efficiently.</a:t>
            </a:r>
          </a:p>
          <a:p>
            <a:r>
              <a:rPr lang="en-US" b="1" dirty="0">
                <a:solidFill>
                  <a:srgbClr val="C00000"/>
                </a:solidFill>
              </a:rPr>
              <a:t>Vanishing</a:t>
            </a:r>
            <a:r>
              <a:rPr lang="en-US" b="1" dirty="0"/>
              <a:t> and Exploding Gradients</a:t>
            </a:r>
            <a:r>
              <a:rPr lang="en-US" dirty="0"/>
              <a:t>: In deep learning, especially with deep neural networks, gradients can become very small (vanishing gradient) or very large (exploding gradient). This can lead to slow learning, instability, or failure in training the model effectively.</a:t>
            </a:r>
          </a:p>
          <a:p>
            <a:pPr>
              <a:buFont typeface="Arial" panose="020B0604020202020204" pitchFamily="34" charset="0"/>
              <a:buChar char="•"/>
            </a:pPr>
            <a:endParaRPr lang="en-US" dirty="0"/>
          </a:p>
          <a:p>
            <a:pPr marL="0" indent="0">
              <a:buNone/>
            </a:pPr>
            <a:endParaRPr lang="en-US" dirty="0"/>
          </a:p>
        </p:txBody>
      </p:sp>
    </p:spTree>
    <p:extLst>
      <p:ext uri="{BB962C8B-B14F-4D97-AF65-F5344CB8AC3E}">
        <p14:creationId xmlns:p14="http://schemas.microsoft.com/office/powerpoint/2010/main" val="2928835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339248" y="114812"/>
            <a:ext cx="3130771" cy="354523"/>
          </a:xfrm>
          <a:prstGeom prst="rect">
            <a:avLst/>
          </a:prstGeom>
        </p:spPr>
        <p:txBody>
          <a:bodyPr vert="horz" wrap="square" lIns="0" tIns="33975" rIns="0" bIns="0" rtlCol="0">
            <a:spAutoFit/>
          </a:bodyPr>
          <a:lstStyle/>
          <a:p>
            <a:pPr marL="25168">
              <a:spcBef>
                <a:spcPts val="268"/>
              </a:spcBef>
            </a:pPr>
            <a:r>
              <a:rPr sz="2081" spc="50" dirty="0">
                <a:solidFill>
                  <a:srgbClr val="FFFFFF"/>
                </a:solidFill>
                <a:latin typeface="Arial"/>
                <a:cs typeface="Arial"/>
              </a:rPr>
              <a:t>Conditions for</a:t>
            </a:r>
            <a:r>
              <a:rPr sz="2081" spc="-50" dirty="0">
                <a:solidFill>
                  <a:srgbClr val="FFFFFF"/>
                </a:solidFill>
                <a:latin typeface="Arial"/>
                <a:cs typeface="Arial"/>
              </a:rPr>
              <a:t> </a:t>
            </a:r>
            <a:r>
              <a:rPr sz="2081" spc="20" dirty="0">
                <a:solidFill>
                  <a:srgbClr val="FFFFFF"/>
                </a:solidFill>
                <a:latin typeface="Arial"/>
                <a:cs typeface="Arial"/>
              </a:rPr>
              <a:t>regression</a:t>
            </a:r>
            <a:endParaRPr sz="2081">
              <a:latin typeface="Arial"/>
              <a:cs typeface="Arial"/>
            </a:endParaRPr>
          </a:p>
        </p:txBody>
      </p:sp>
      <p:sp>
        <p:nvSpPr>
          <p:cNvPr id="4" name="object 4"/>
          <p:cNvSpPr txBox="1"/>
          <p:nvPr/>
        </p:nvSpPr>
        <p:spPr>
          <a:xfrm>
            <a:off x="650241" y="1357884"/>
            <a:ext cx="11379200" cy="2383763"/>
          </a:xfrm>
          <a:prstGeom prst="rect">
            <a:avLst/>
          </a:prstGeom>
        </p:spPr>
        <p:txBody>
          <a:bodyPr vert="horz" wrap="square" lIns="0" tIns="23909" rIns="0" bIns="0" rtlCol="0">
            <a:spAutoFit/>
          </a:bodyPr>
          <a:lstStyle/>
          <a:p>
            <a:pPr marL="614089" marR="10067" indent="-361155">
              <a:spcBef>
                <a:spcPts val="188"/>
              </a:spcBef>
              <a:buFont typeface="Arial" panose="020B0604020202020204" pitchFamily="34" charset="0"/>
              <a:buChar char="•"/>
            </a:pPr>
            <a:r>
              <a:rPr lang="en-US" sz="2800" dirty="0"/>
              <a:t>The chosen </a:t>
            </a:r>
            <a:r>
              <a:rPr lang="en-US" sz="2800" dirty="0">
                <a:solidFill>
                  <a:srgbClr val="FF0000"/>
                </a:solidFill>
              </a:rPr>
              <a:t>sample is representative </a:t>
            </a:r>
            <a:r>
              <a:rPr lang="en-US" sz="2800" dirty="0"/>
              <a:t>of the population.</a:t>
            </a:r>
          </a:p>
          <a:p>
            <a:pPr marL="614089" marR="10067" indent="-361155">
              <a:spcBef>
                <a:spcPts val="188"/>
              </a:spcBef>
              <a:buFont typeface="Arial" panose="020B0604020202020204" pitchFamily="34" charset="0"/>
              <a:buChar char="•"/>
            </a:pPr>
            <a:r>
              <a:rPr sz="2800" dirty="0">
                <a:solidFill>
                  <a:srgbClr val="FF0000"/>
                </a:solidFill>
              </a:rPr>
              <a:t>Linear</a:t>
            </a:r>
            <a:r>
              <a:rPr lang="en-US" sz="2800" dirty="0">
                <a:solidFill>
                  <a:srgbClr val="FF0000"/>
                </a:solidFill>
              </a:rPr>
              <a:t> association </a:t>
            </a:r>
            <a:r>
              <a:rPr lang="en-US" sz="2800" dirty="0"/>
              <a:t>between dependent and independent variables</a:t>
            </a:r>
          </a:p>
          <a:p>
            <a:pPr marL="614089" marR="10067" indent="-361155">
              <a:spcBef>
                <a:spcPts val="188"/>
              </a:spcBef>
              <a:buFont typeface="Arial" panose="020B0604020202020204" pitchFamily="34" charset="0"/>
              <a:buChar char="•"/>
            </a:pPr>
            <a:r>
              <a:rPr lang="en-US" sz="2800" dirty="0"/>
              <a:t>Independent variables are </a:t>
            </a:r>
            <a:r>
              <a:rPr lang="en-US" sz="2800" dirty="0">
                <a:solidFill>
                  <a:srgbClr val="FF0000"/>
                </a:solidFill>
              </a:rPr>
              <a:t>not highly correlated </a:t>
            </a:r>
            <a:r>
              <a:rPr lang="en-US" sz="2800" dirty="0"/>
              <a:t>linearly (multicollinearity)</a:t>
            </a:r>
          </a:p>
          <a:p>
            <a:pPr marL="614089" marR="21392" indent="-361155">
              <a:spcBef>
                <a:spcPts val="614"/>
              </a:spcBef>
              <a:buFont typeface="Arial" panose="020B0604020202020204" pitchFamily="34" charset="0"/>
              <a:buChar char="•"/>
            </a:pPr>
            <a:r>
              <a:rPr sz="2800" dirty="0">
                <a:solidFill>
                  <a:srgbClr val="FF0000"/>
                </a:solidFill>
              </a:rPr>
              <a:t>Constant variability </a:t>
            </a:r>
            <a:r>
              <a:rPr sz="2800" dirty="0"/>
              <a:t>of residuals (homoscedasticity) </a:t>
            </a:r>
            <a:endParaRPr lang="en-US" sz="2800" dirty="0"/>
          </a:p>
          <a:p>
            <a:pPr marL="252934" marR="21392">
              <a:spcBef>
                <a:spcPts val="614"/>
              </a:spcBef>
            </a:pPr>
            <a:endParaRPr lang="en-US" sz="2800" dirty="0"/>
          </a:p>
        </p:txBody>
      </p:sp>
      <p:sp>
        <p:nvSpPr>
          <p:cNvPr id="6" name="TextBox 5">
            <a:extLst>
              <a:ext uri="{FF2B5EF4-FFF2-40B4-BE49-F238E27FC236}">
                <a16:creationId xmlns:a16="http://schemas.microsoft.com/office/drawing/2014/main" id="{880F2BC8-ACC1-1388-5B67-92A11CF556DD}"/>
              </a:ext>
            </a:extLst>
          </p:cNvPr>
          <p:cNvSpPr txBox="1"/>
          <p:nvPr/>
        </p:nvSpPr>
        <p:spPr>
          <a:xfrm>
            <a:off x="650241" y="292073"/>
            <a:ext cx="8453120" cy="646331"/>
          </a:xfrm>
          <a:prstGeom prst="rect">
            <a:avLst/>
          </a:prstGeom>
          <a:noFill/>
        </p:spPr>
        <p:txBody>
          <a:bodyPr wrap="square">
            <a:spAutoFit/>
          </a:bodyPr>
          <a:lstStyle/>
          <a:p>
            <a:pPr>
              <a:lnSpc>
                <a:spcPct val="90000"/>
              </a:lnSpc>
              <a:spcBef>
                <a:spcPct val="0"/>
              </a:spcBef>
            </a:pPr>
            <a:r>
              <a:rPr lang="en-US" sz="4000" dirty="0">
                <a:latin typeface="+mj-lt"/>
                <a:ea typeface="+mj-ea"/>
                <a:cs typeface="+mj-cs"/>
              </a:rPr>
              <a:t>Assumptions of Regression</a:t>
            </a:r>
          </a:p>
        </p:txBody>
      </p:sp>
      <p:pic>
        <p:nvPicPr>
          <p:cNvPr id="5" name="Picture 4">
            <a:extLst>
              <a:ext uri="{FF2B5EF4-FFF2-40B4-BE49-F238E27FC236}">
                <a16:creationId xmlns:a16="http://schemas.microsoft.com/office/drawing/2014/main" id="{AFDDE4FF-2024-2181-56BB-C1EDF3D92819}"/>
              </a:ext>
            </a:extLst>
          </p:cNvPr>
          <p:cNvPicPr>
            <a:picLocks noChangeAspect="1"/>
          </p:cNvPicPr>
          <p:nvPr/>
        </p:nvPicPr>
        <p:blipFill>
          <a:blip r:embed="rId2"/>
          <a:stretch>
            <a:fillRect/>
          </a:stretch>
        </p:blipFill>
        <p:spPr>
          <a:xfrm>
            <a:off x="8046720" y="3753708"/>
            <a:ext cx="3226117" cy="2768638"/>
          </a:xfrm>
          <a:prstGeom prst="rect">
            <a:avLst/>
          </a:prstGeom>
        </p:spPr>
      </p:pic>
      <p:pic>
        <p:nvPicPr>
          <p:cNvPr id="7" name="Picture 6">
            <a:extLst>
              <a:ext uri="{FF2B5EF4-FFF2-40B4-BE49-F238E27FC236}">
                <a16:creationId xmlns:a16="http://schemas.microsoft.com/office/drawing/2014/main" id="{C92ED6A5-3A94-9909-BC74-2F48CAAE7529}"/>
              </a:ext>
            </a:extLst>
          </p:cNvPr>
          <p:cNvPicPr>
            <a:picLocks noChangeAspect="1"/>
          </p:cNvPicPr>
          <p:nvPr/>
        </p:nvPicPr>
        <p:blipFill>
          <a:blip r:embed="rId3"/>
          <a:stretch>
            <a:fillRect/>
          </a:stretch>
        </p:blipFill>
        <p:spPr>
          <a:xfrm>
            <a:off x="2014373" y="3872124"/>
            <a:ext cx="3807046" cy="2498195"/>
          </a:xfrm>
          <a:prstGeom prst="rect">
            <a:avLst/>
          </a:prstGeom>
        </p:spPr>
      </p:pic>
    </p:spTree>
    <p:extLst>
      <p:ext uri="{BB962C8B-B14F-4D97-AF65-F5344CB8AC3E}">
        <p14:creationId xmlns:p14="http://schemas.microsoft.com/office/powerpoint/2010/main" val="2320495242"/>
      </p:ext>
    </p:extLst>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56F38-E505-9E1D-C9E5-B13D52FDBE3E}"/>
              </a:ext>
            </a:extLst>
          </p:cNvPr>
          <p:cNvSpPr>
            <a:spLocks noGrp="1"/>
          </p:cNvSpPr>
          <p:nvPr>
            <p:ph type="title"/>
          </p:nvPr>
        </p:nvSpPr>
        <p:spPr/>
        <p:txBody>
          <a:bodyPr/>
          <a:lstStyle/>
          <a:p>
            <a:r>
              <a:rPr lang="en-US" dirty="0"/>
              <a:t>Multicollinearity</a:t>
            </a:r>
          </a:p>
        </p:txBody>
      </p:sp>
      <p:sp>
        <p:nvSpPr>
          <p:cNvPr id="3" name="Content Placeholder 2">
            <a:extLst>
              <a:ext uri="{FF2B5EF4-FFF2-40B4-BE49-F238E27FC236}">
                <a16:creationId xmlns:a16="http://schemas.microsoft.com/office/drawing/2014/main" id="{E02026E6-7C7F-4678-55C8-490DBE22BDC7}"/>
              </a:ext>
            </a:extLst>
          </p:cNvPr>
          <p:cNvSpPr>
            <a:spLocks noGrp="1"/>
          </p:cNvSpPr>
          <p:nvPr>
            <p:ph idx="1"/>
          </p:nvPr>
        </p:nvSpPr>
        <p:spPr/>
        <p:txBody>
          <a:bodyPr/>
          <a:lstStyle/>
          <a:p>
            <a:r>
              <a:rPr lang="en-US" dirty="0"/>
              <a:t>In</a:t>
            </a:r>
            <a:r>
              <a:rPr lang="en-US" b="1" dirty="0"/>
              <a:t> </a:t>
            </a:r>
            <a:r>
              <a:rPr lang="en-US" dirty="0"/>
              <a:t>multicollinearity two or more independent variables are highly </a:t>
            </a:r>
            <a:r>
              <a:rPr lang="en-US" dirty="0">
                <a:solidFill>
                  <a:srgbClr val="C00000"/>
                </a:solidFill>
              </a:rPr>
              <a:t>correlated</a:t>
            </a:r>
            <a:r>
              <a:rPr lang="en-US" dirty="0"/>
              <a:t> with each other</a:t>
            </a:r>
          </a:p>
          <a:p>
            <a:r>
              <a:rPr lang="en-US" b="1" dirty="0">
                <a:solidFill>
                  <a:srgbClr val="C00000"/>
                </a:solidFill>
              </a:rPr>
              <a:t>Unstable</a:t>
            </a:r>
            <a:r>
              <a:rPr lang="en-US" b="1" dirty="0"/>
              <a:t> Coefficient Estimates</a:t>
            </a:r>
            <a:r>
              <a:rPr lang="en-US" dirty="0"/>
              <a:t>:  The estimated coefficients may become highly sensitive to changes in the model or data.  </a:t>
            </a:r>
          </a:p>
          <a:p>
            <a:r>
              <a:rPr lang="en-US" b="1" dirty="0"/>
              <a:t>Difficulty in </a:t>
            </a:r>
            <a:r>
              <a:rPr lang="en-US" b="1" dirty="0">
                <a:solidFill>
                  <a:srgbClr val="C00000"/>
                </a:solidFill>
              </a:rPr>
              <a:t>Interpretation</a:t>
            </a:r>
            <a:r>
              <a:rPr lang="en-US" dirty="0"/>
              <a:t>: When predictors are highly correlated, it becomes challenging to interpret the effect of each predictor on the dependent variable since their effects are intertwined.</a:t>
            </a:r>
          </a:p>
          <a:p>
            <a:endParaRPr lang="en-US" dirty="0"/>
          </a:p>
          <a:p>
            <a:endParaRPr lang="en-US" dirty="0"/>
          </a:p>
        </p:txBody>
      </p:sp>
      <p:graphicFrame>
        <p:nvGraphicFramePr>
          <p:cNvPr id="4" name="Object 3">
            <a:extLst>
              <a:ext uri="{FF2B5EF4-FFF2-40B4-BE49-F238E27FC236}">
                <a16:creationId xmlns:a16="http://schemas.microsoft.com/office/drawing/2014/main" id="{743EAC3F-8695-8527-A1EF-D0EB9D0363C1}"/>
              </a:ext>
            </a:extLst>
          </p:cNvPr>
          <p:cNvGraphicFramePr>
            <a:graphicFrameLocks noChangeAspect="1"/>
          </p:cNvGraphicFramePr>
          <p:nvPr/>
        </p:nvGraphicFramePr>
        <p:xfrm>
          <a:off x="5764815" y="5324475"/>
          <a:ext cx="6089650" cy="1270000"/>
        </p:xfrm>
        <a:graphic>
          <a:graphicData uri="http://schemas.openxmlformats.org/presentationml/2006/ole">
            <mc:AlternateContent xmlns:mc="http://schemas.openxmlformats.org/markup-compatibility/2006">
              <mc:Choice xmlns:v="urn:schemas-microsoft-com:vml" Requires="v">
                <p:oleObj name="PBrush" r:id="rId2" imgW="6089760" imgH="1270080" progId="">
                  <p:embed/>
                </p:oleObj>
              </mc:Choice>
              <mc:Fallback>
                <p:oleObj name="PBrush" r:id="rId2" imgW="6089760" imgH="1270080" progId="">
                  <p:embed/>
                  <p:pic>
                    <p:nvPicPr>
                      <p:cNvPr id="4" name="Object 3">
                        <a:extLst>
                          <a:ext uri="{FF2B5EF4-FFF2-40B4-BE49-F238E27FC236}">
                            <a16:creationId xmlns:a16="http://schemas.microsoft.com/office/drawing/2014/main" id="{743EAC3F-8695-8527-A1EF-D0EB9D0363C1}"/>
                          </a:ext>
                        </a:extLst>
                      </p:cNvPr>
                      <p:cNvPicPr/>
                      <p:nvPr/>
                    </p:nvPicPr>
                    <p:blipFill>
                      <a:blip r:embed="rId3"/>
                      <a:stretch>
                        <a:fillRect/>
                      </a:stretch>
                    </p:blipFill>
                    <p:spPr>
                      <a:xfrm>
                        <a:off x="5764815" y="5324475"/>
                        <a:ext cx="6089650" cy="1270000"/>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B5B2FC12-445F-DCF8-5479-105188D598FE}"/>
              </a:ext>
            </a:extLst>
          </p:cNvPr>
          <p:cNvSpPr txBox="1"/>
          <p:nvPr/>
        </p:nvSpPr>
        <p:spPr>
          <a:xfrm>
            <a:off x="422375" y="5394146"/>
            <a:ext cx="5435374" cy="1200329"/>
          </a:xfrm>
          <a:prstGeom prst="rect">
            <a:avLst/>
          </a:prstGeom>
          <a:noFill/>
        </p:spPr>
        <p:txBody>
          <a:bodyPr wrap="square">
            <a:spAutoFit/>
          </a:bodyPr>
          <a:lstStyle/>
          <a:p>
            <a:r>
              <a:rPr lang="en-US" dirty="0">
                <a:solidFill>
                  <a:srgbClr val="FF0000"/>
                </a:solidFill>
              </a:rPr>
              <a:t>Tis a high correlation between </a:t>
            </a:r>
            <a:r>
              <a:rPr lang="en-US" i="1" dirty="0">
                <a:solidFill>
                  <a:srgbClr val="FF0000"/>
                </a:solidFill>
              </a:rPr>
              <a:t>x</a:t>
            </a:r>
            <a:r>
              <a:rPr lang="en-US" i="1" baseline="-25000" dirty="0">
                <a:solidFill>
                  <a:srgbClr val="FF0000"/>
                </a:solidFill>
              </a:rPr>
              <a:t>1</a:t>
            </a:r>
            <a:r>
              <a:rPr lang="en-US" dirty="0">
                <a:solidFill>
                  <a:srgbClr val="FF0000"/>
                </a:solidFill>
              </a:rPr>
              <a:t> and </a:t>
            </a:r>
            <a:r>
              <a:rPr lang="en-US" i="1" dirty="0">
                <a:solidFill>
                  <a:srgbClr val="FF0000"/>
                </a:solidFill>
              </a:rPr>
              <a:t>x</a:t>
            </a:r>
            <a:r>
              <a:rPr lang="en-US" i="1" baseline="-25000" dirty="0">
                <a:solidFill>
                  <a:srgbClr val="FF0000"/>
                </a:solidFill>
              </a:rPr>
              <a:t>2</a:t>
            </a:r>
            <a:r>
              <a:rPr lang="en-US" dirty="0">
                <a:solidFill>
                  <a:srgbClr val="FF0000"/>
                </a:solidFill>
              </a:rPr>
              <a:t>, then it is difficult to determine </a:t>
            </a:r>
            <a:r>
              <a:rPr lang="en-US" i="1" dirty="0">
                <a:solidFill>
                  <a:srgbClr val="FF0000"/>
                </a:solidFill>
              </a:rPr>
              <a:t>b</a:t>
            </a:r>
            <a:r>
              <a:rPr lang="en-US" i="1" baseline="-25000" dirty="0">
                <a:solidFill>
                  <a:srgbClr val="FF0000"/>
                </a:solidFill>
              </a:rPr>
              <a:t>1</a:t>
            </a:r>
            <a:r>
              <a:rPr lang="en-US" dirty="0">
                <a:solidFill>
                  <a:srgbClr val="FF0000"/>
                </a:solidFill>
              </a:rPr>
              <a:t> and </a:t>
            </a:r>
            <a:r>
              <a:rPr lang="en-US" i="1" dirty="0">
                <a:solidFill>
                  <a:srgbClr val="FF0000"/>
                </a:solidFill>
              </a:rPr>
              <a:t>b</a:t>
            </a:r>
            <a:r>
              <a:rPr lang="en-US" i="1" baseline="-25000" dirty="0">
                <a:solidFill>
                  <a:srgbClr val="FF0000"/>
                </a:solidFill>
              </a:rPr>
              <a:t>2</a:t>
            </a:r>
            <a:r>
              <a:rPr lang="en-US" dirty="0">
                <a:solidFill>
                  <a:srgbClr val="FF0000"/>
                </a:solidFill>
              </a:rPr>
              <a:t>. If both are e.g. completely equal, the regression model does not know how large </a:t>
            </a:r>
            <a:r>
              <a:rPr lang="en-US" i="1" dirty="0">
                <a:solidFill>
                  <a:srgbClr val="FF0000"/>
                </a:solidFill>
              </a:rPr>
              <a:t>b</a:t>
            </a:r>
            <a:r>
              <a:rPr lang="en-US" i="1" baseline="-25000" dirty="0">
                <a:solidFill>
                  <a:srgbClr val="FF0000"/>
                </a:solidFill>
              </a:rPr>
              <a:t>1</a:t>
            </a:r>
            <a:r>
              <a:rPr lang="en-US" dirty="0">
                <a:solidFill>
                  <a:srgbClr val="FF0000"/>
                </a:solidFill>
              </a:rPr>
              <a:t> and </a:t>
            </a:r>
            <a:r>
              <a:rPr lang="en-US" i="1" dirty="0">
                <a:solidFill>
                  <a:srgbClr val="FF0000"/>
                </a:solidFill>
              </a:rPr>
              <a:t>b</a:t>
            </a:r>
            <a:r>
              <a:rPr lang="en-US" i="1" baseline="-25000" dirty="0">
                <a:solidFill>
                  <a:srgbClr val="FF0000"/>
                </a:solidFill>
              </a:rPr>
              <a:t>2</a:t>
            </a:r>
            <a:r>
              <a:rPr lang="en-US" dirty="0">
                <a:solidFill>
                  <a:srgbClr val="FF0000"/>
                </a:solidFill>
              </a:rPr>
              <a:t> should be, becoming unstable. </a:t>
            </a:r>
          </a:p>
        </p:txBody>
      </p:sp>
    </p:spTree>
    <p:extLst>
      <p:ext uri="{BB962C8B-B14F-4D97-AF65-F5344CB8AC3E}">
        <p14:creationId xmlns:p14="http://schemas.microsoft.com/office/powerpoint/2010/main" val="3071958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3D1AE-6E83-1D25-DCC8-34AC30E24940}"/>
              </a:ext>
            </a:extLst>
          </p:cNvPr>
          <p:cNvSpPr>
            <a:spLocks noGrp="1"/>
          </p:cNvSpPr>
          <p:nvPr>
            <p:ph type="title"/>
          </p:nvPr>
        </p:nvSpPr>
        <p:spPr/>
        <p:txBody>
          <a:bodyPr/>
          <a:lstStyle/>
          <a:p>
            <a:r>
              <a:rPr lang="en-US" dirty="0"/>
              <a:t>Addressing Multicollinearity</a:t>
            </a:r>
          </a:p>
        </p:txBody>
      </p:sp>
      <p:sp>
        <p:nvSpPr>
          <p:cNvPr id="3" name="Content Placeholder 2">
            <a:extLst>
              <a:ext uri="{FF2B5EF4-FFF2-40B4-BE49-F238E27FC236}">
                <a16:creationId xmlns:a16="http://schemas.microsoft.com/office/drawing/2014/main" id="{610C424B-292A-9916-5F17-D26D1D744C76}"/>
              </a:ext>
            </a:extLst>
          </p:cNvPr>
          <p:cNvSpPr>
            <a:spLocks noGrp="1"/>
          </p:cNvSpPr>
          <p:nvPr>
            <p:ph idx="1"/>
          </p:nvPr>
        </p:nvSpPr>
        <p:spPr/>
        <p:txBody>
          <a:bodyPr/>
          <a:lstStyle/>
          <a:p>
            <a:pPr marL="514350" indent="-514350">
              <a:buFont typeface="+mj-lt"/>
              <a:buAutoNum type="arabicPeriod"/>
            </a:pPr>
            <a:r>
              <a:rPr lang="en-US" dirty="0"/>
              <a:t>Compute the </a:t>
            </a:r>
            <a:r>
              <a:rPr lang="en-US" dirty="0">
                <a:solidFill>
                  <a:srgbClr val="C00000"/>
                </a:solidFill>
              </a:rPr>
              <a:t>correlation matrix </a:t>
            </a:r>
            <a:r>
              <a:rPr lang="en-US" dirty="0"/>
              <a:t>of independent variables to detect high correlations (e.g., above 0.7)  </a:t>
            </a:r>
          </a:p>
          <a:p>
            <a:pPr marL="514350" indent="-514350">
              <a:buFont typeface="+mj-lt"/>
              <a:buAutoNum type="arabicPeriod"/>
            </a:pPr>
            <a:r>
              <a:rPr lang="en-US" dirty="0"/>
              <a:t>Remove or Combine Highly Correlated Predictors:</a:t>
            </a:r>
          </a:p>
          <a:p>
            <a:pPr marL="517525" indent="-233363"/>
            <a:r>
              <a:rPr lang="en-US" dirty="0">
                <a:solidFill>
                  <a:srgbClr val="C00000"/>
                </a:solidFill>
              </a:rPr>
              <a:t>Remove</a:t>
            </a:r>
            <a:r>
              <a:rPr lang="en-US" dirty="0"/>
              <a:t> one of each pair of highly correlated variables</a:t>
            </a:r>
          </a:p>
          <a:p>
            <a:pPr marL="517525" indent="-233363"/>
            <a:r>
              <a:rPr lang="en-US" dirty="0"/>
              <a:t>Use </a:t>
            </a:r>
            <a:r>
              <a:rPr lang="en-US" dirty="0">
                <a:solidFill>
                  <a:srgbClr val="C00000"/>
                </a:solidFill>
              </a:rPr>
              <a:t>feature reduction </a:t>
            </a:r>
            <a:r>
              <a:rPr lang="en-US" dirty="0"/>
              <a:t>techniques like PCA to transforms the variables into a set of uncorrelated variables</a:t>
            </a:r>
          </a:p>
          <a:p>
            <a:pPr marL="0" indent="0">
              <a:buNone/>
            </a:pPr>
            <a:r>
              <a:rPr lang="en-US" dirty="0"/>
              <a:t>3. Sometimes </a:t>
            </a:r>
            <a:r>
              <a:rPr lang="en-US" dirty="0">
                <a:solidFill>
                  <a:srgbClr val="C00000"/>
                </a:solidFill>
              </a:rPr>
              <a:t>increasing</a:t>
            </a:r>
            <a:r>
              <a:rPr lang="en-US" dirty="0"/>
              <a:t> the size of </a:t>
            </a:r>
            <a:r>
              <a:rPr lang="en-US" dirty="0">
                <a:solidFill>
                  <a:srgbClr val="C00000"/>
                </a:solidFill>
              </a:rPr>
              <a:t>training data </a:t>
            </a:r>
            <a:r>
              <a:rPr lang="en-US" dirty="0"/>
              <a:t>can help to decrease the impact of multicollinearity.</a:t>
            </a:r>
          </a:p>
          <a:p>
            <a:endParaRPr lang="en-US" dirty="0"/>
          </a:p>
          <a:p>
            <a:endParaRPr lang="en-US" dirty="0"/>
          </a:p>
        </p:txBody>
      </p:sp>
      <p:pic>
        <p:nvPicPr>
          <p:cNvPr id="7" name="Picture 6">
            <a:extLst>
              <a:ext uri="{FF2B5EF4-FFF2-40B4-BE49-F238E27FC236}">
                <a16:creationId xmlns:a16="http://schemas.microsoft.com/office/drawing/2014/main" id="{4B3B9938-8FC0-DADC-0BD3-E43EEF9B5701}"/>
              </a:ext>
            </a:extLst>
          </p:cNvPr>
          <p:cNvPicPr>
            <a:picLocks noChangeAspect="1"/>
          </p:cNvPicPr>
          <p:nvPr/>
        </p:nvPicPr>
        <p:blipFill>
          <a:blip r:embed="rId2"/>
          <a:stretch>
            <a:fillRect/>
          </a:stretch>
        </p:blipFill>
        <p:spPr>
          <a:xfrm>
            <a:off x="8663460" y="5108027"/>
            <a:ext cx="2362494" cy="1550276"/>
          </a:xfrm>
          <a:prstGeom prst="rect">
            <a:avLst/>
          </a:prstGeom>
        </p:spPr>
      </p:pic>
    </p:spTree>
    <p:extLst>
      <p:ext uri="{BB962C8B-B14F-4D97-AF65-F5344CB8AC3E}">
        <p14:creationId xmlns:p14="http://schemas.microsoft.com/office/powerpoint/2010/main" val="1698278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25120" y="533400"/>
            <a:ext cx="11399520" cy="762000"/>
          </a:xfrm>
        </p:spPr>
        <p:txBody>
          <a:bodyPr>
            <a:noAutofit/>
          </a:bodyPr>
          <a:lstStyle/>
          <a:p>
            <a:r>
              <a:rPr lang="en-US" dirty="0"/>
              <a:t>Correlation Coefficient</a:t>
            </a:r>
          </a:p>
        </p:txBody>
      </p:sp>
      <mc:AlternateContent xmlns:mc="http://schemas.openxmlformats.org/markup-compatibility/2006" xmlns:a14="http://schemas.microsoft.com/office/drawing/2010/main">
        <mc:Choice Requires="a14">
          <p:sp>
            <p:nvSpPr>
              <p:cNvPr id="10243" name="Object 3"/>
              <p:cNvSpPr txBox="1"/>
              <p:nvPr/>
            </p:nvSpPr>
            <p:spPr bwMode="auto">
              <a:xfrm>
                <a:off x="5105400" y="2133601"/>
                <a:ext cx="4191000" cy="1179513"/>
              </a:xfrm>
              <a:prstGeom prst="rect">
                <a:avLst/>
              </a:prstGeom>
              <a:solidFill>
                <a:srgbClr val="FFFFCC"/>
              </a:solidFill>
              <a:ln w="9525">
                <a:solidFill>
                  <a:schemeClr val="tx1"/>
                </a:solidFill>
                <a:miter lim="800000"/>
                <a:headEnd/>
                <a:tailEnd/>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𝑟</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nary>
                            <m:naryPr>
                              <m:chr m:val="∑"/>
                              <m:subHide m:val="on"/>
                              <m:supHide m:val="on"/>
                              <m:ctrlPr>
                                <a:rPr lang="en-US" i="1">
                                  <a:solidFill>
                                    <a:srgbClr val="000000"/>
                                  </a:solidFill>
                                  <a:latin typeface="Cambria Math" panose="02040503050406030204" pitchFamily="18" charset="0"/>
                                </a:rPr>
                              </m:ctrlPr>
                            </m:naryPr>
                            <m:sub/>
                            <m:sup/>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𝑥</m:t>
                              </m:r>
                              <m:r>
                                <a:rPr lang="en-US" i="1">
                                  <a:solidFill>
                                    <a:srgbClr val="000000"/>
                                  </a:solidFill>
                                  <a:latin typeface="Cambria Math" panose="02040503050406030204" pitchFamily="18" charset="0"/>
                                </a:rPr>
                                <m:t>−</m:t>
                              </m:r>
                              <m:acc>
                                <m:accPr>
                                  <m:chr m:val="̄"/>
                                  <m:ctrlPr>
                                    <a:rPr lang="en-US"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𝑥</m:t>
                                  </m:r>
                                </m:e>
                              </m:acc>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𝑦</m:t>
                              </m:r>
                              <m:r>
                                <a:rPr lang="en-US" i="1">
                                  <a:solidFill>
                                    <a:srgbClr val="000000"/>
                                  </a:solidFill>
                                  <a:latin typeface="Cambria Math" panose="02040503050406030204" pitchFamily="18" charset="0"/>
                                </a:rPr>
                                <m:t>−</m:t>
                              </m:r>
                              <m:acc>
                                <m:accPr>
                                  <m:chr m:val="̄"/>
                                  <m:ctrlPr>
                                    <a:rPr lang="en-US"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𝑦</m:t>
                                  </m:r>
                                </m:e>
                              </m:acc>
                              <m:r>
                                <a:rPr lang="en-US" i="1">
                                  <a:solidFill>
                                    <a:srgbClr val="000000"/>
                                  </a:solidFill>
                                  <a:latin typeface="Cambria Math" panose="02040503050406030204" pitchFamily="18" charset="0"/>
                                </a:rPr>
                                <m:t>)</m:t>
                              </m:r>
                            </m:e>
                          </m:nary>
                        </m:num>
                        <m:den>
                          <m:rad>
                            <m:radPr>
                              <m:degHide m:val="on"/>
                              <m:ctrlPr>
                                <a:rPr lang="en-US" i="1">
                                  <a:solidFill>
                                    <a:srgbClr val="000000"/>
                                  </a:solidFill>
                                  <a:latin typeface="Cambria Math" panose="02040503050406030204" pitchFamily="18" charset="0"/>
                                </a:rPr>
                              </m:ctrlPr>
                            </m:radPr>
                            <m:deg/>
                            <m:e>
                              <m:r>
                                <a:rPr lang="en-US" i="1">
                                  <a:solidFill>
                                    <a:srgbClr val="000000"/>
                                  </a:solidFill>
                                  <a:latin typeface="Cambria Math" panose="02040503050406030204" pitchFamily="18" charset="0"/>
                                </a:rPr>
                                <m:t>[</m:t>
                              </m:r>
                              <m:nary>
                                <m:naryPr>
                                  <m:chr m:val="∑"/>
                                  <m:subHide m:val="on"/>
                                  <m:supHide m:val="on"/>
                                  <m:ctrlPr>
                                    <a:rPr lang="en-US" i="1">
                                      <a:solidFill>
                                        <a:srgbClr val="000000"/>
                                      </a:solidFill>
                                      <a:latin typeface="Cambria Math" panose="02040503050406030204" pitchFamily="18" charset="0"/>
                                    </a:rPr>
                                  </m:ctrlPr>
                                </m:naryPr>
                                <m:sub/>
                                <m:sup/>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𝑥</m:t>
                                  </m:r>
                                  <m:r>
                                    <a:rPr lang="en-US" i="1">
                                      <a:solidFill>
                                        <a:srgbClr val="000000"/>
                                      </a:solidFill>
                                      <a:latin typeface="Cambria Math" panose="02040503050406030204" pitchFamily="18" charset="0"/>
                                    </a:rPr>
                                    <m:t>−</m:t>
                                  </m:r>
                                  <m:acc>
                                    <m:accPr>
                                      <m:chr m:val="̄"/>
                                      <m:ctrlPr>
                                        <a:rPr lang="en-US"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𝑥</m:t>
                                      </m:r>
                                    </m:e>
                                  </m:acc>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e>
                              </m:nary>
                              <m:nary>
                                <m:naryPr>
                                  <m:chr m:val="∑"/>
                                  <m:subHide m:val="on"/>
                                  <m:supHide m:val="on"/>
                                  <m:ctrlPr>
                                    <a:rPr lang="en-US" i="1">
                                      <a:solidFill>
                                        <a:srgbClr val="000000"/>
                                      </a:solidFill>
                                      <a:latin typeface="Cambria Math" panose="02040503050406030204" pitchFamily="18" charset="0"/>
                                    </a:rPr>
                                  </m:ctrlPr>
                                </m:naryPr>
                                <m:sub/>
                                <m:sup/>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𝑦</m:t>
                                  </m:r>
                                  <m:r>
                                    <a:rPr lang="en-US" i="1">
                                      <a:solidFill>
                                        <a:srgbClr val="000000"/>
                                      </a:solidFill>
                                      <a:latin typeface="Cambria Math" panose="02040503050406030204" pitchFamily="18" charset="0"/>
                                    </a:rPr>
                                    <m:t>−</m:t>
                                  </m:r>
                                  <m:acc>
                                    <m:accPr>
                                      <m:chr m:val="̄"/>
                                      <m:ctrlPr>
                                        <a:rPr lang="en-US"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𝑦</m:t>
                                      </m:r>
                                    </m:e>
                                  </m:acc>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e>
                              </m:nary>
                            </m:e>
                          </m:rad>
                        </m:den>
                      </m:f>
                    </m:oMath>
                  </m:oMathPara>
                </a14:m>
                <a:endParaRPr lang="en-US"/>
              </a:p>
            </p:txBody>
          </p:sp>
        </mc:Choice>
        <mc:Fallback xmlns="">
          <p:sp>
            <p:nvSpPr>
              <p:cNvPr id="10243" name="Object 3"/>
              <p:cNvSpPr txBox="1">
                <a:spLocks noRot="1" noChangeAspect="1" noMove="1" noResize="1" noEditPoints="1" noAdjustHandles="1" noChangeArrowheads="1" noChangeShapeType="1" noTextEdit="1"/>
              </p:cNvSpPr>
              <p:nvPr/>
            </p:nvSpPr>
            <p:spPr bwMode="auto">
              <a:xfrm>
                <a:off x="5105400" y="2133601"/>
                <a:ext cx="4191000" cy="1179513"/>
              </a:xfrm>
              <a:prstGeom prst="rect">
                <a:avLst/>
              </a:prstGeom>
              <a:blipFill>
                <a:blip r:embed="rId2"/>
                <a:stretch>
                  <a:fillRect/>
                </a:stretch>
              </a:blipFill>
              <a:ln w="9525">
                <a:solidFill>
                  <a:schemeClr val="tx1"/>
                </a:solidFill>
                <a:miter lim="800000"/>
                <a:headEnd/>
                <a:tailEnd/>
              </a:ln>
              <a:effectLst/>
            </p:spPr>
            <p:txBody>
              <a:bodyPr/>
              <a:lstStyle/>
              <a:p>
                <a:r>
                  <a:rPr lang="en-US">
                    <a:noFill/>
                  </a:rPr>
                  <a:t> </a:t>
                </a:r>
              </a:p>
            </p:txBody>
          </p:sp>
        </mc:Fallback>
      </mc:AlternateContent>
      <p:sp>
        <p:nvSpPr>
          <p:cNvPr id="10244" name="Rectangle 4"/>
          <p:cNvSpPr>
            <a:spLocks noChangeArrowheads="1"/>
          </p:cNvSpPr>
          <p:nvPr/>
        </p:nvSpPr>
        <p:spPr bwMode="auto">
          <a:xfrm>
            <a:off x="2362200" y="5029201"/>
            <a:ext cx="51054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latin typeface="Tekton Pro" pitchFamily="34" charset="0"/>
              </a:rPr>
              <a:t>where:</a:t>
            </a:r>
          </a:p>
          <a:p>
            <a:r>
              <a:rPr lang="en-US" dirty="0">
                <a:latin typeface="Tekton Pro" pitchFamily="34" charset="0"/>
              </a:rPr>
              <a:t>	r = Sample correlation coefficient</a:t>
            </a:r>
          </a:p>
          <a:p>
            <a:r>
              <a:rPr lang="en-US" dirty="0">
                <a:latin typeface="Tekton Pro" pitchFamily="34" charset="0"/>
              </a:rPr>
              <a:t>	n = Sample size</a:t>
            </a:r>
          </a:p>
          <a:p>
            <a:r>
              <a:rPr lang="en-US" dirty="0">
                <a:latin typeface="Tekton Pro" pitchFamily="34" charset="0"/>
              </a:rPr>
              <a:t>	x = Value of the explanatory variable</a:t>
            </a:r>
          </a:p>
          <a:p>
            <a:r>
              <a:rPr lang="en-US" dirty="0">
                <a:latin typeface="Tekton Pro" pitchFamily="34" charset="0"/>
              </a:rPr>
              <a:t>	y = Value of the response variable</a:t>
            </a:r>
          </a:p>
        </p:txBody>
      </p:sp>
      <mc:AlternateContent xmlns:mc="http://schemas.openxmlformats.org/markup-compatibility/2006" xmlns:a14="http://schemas.microsoft.com/office/drawing/2010/main">
        <mc:Choice Requires="a14">
          <p:sp>
            <p:nvSpPr>
              <p:cNvPr id="10245" name="Object 5"/>
              <p:cNvSpPr txBox="1"/>
              <p:nvPr/>
            </p:nvSpPr>
            <p:spPr bwMode="auto">
              <a:xfrm>
                <a:off x="4572000" y="3962400"/>
                <a:ext cx="5183188" cy="1004888"/>
              </a:xfrm>
              <a:prstGeom prst="rect">
                <a:avLst/>
              </a:prstGeom>
              <a:solidFill>
                <a:srgbClr val="FFFFCC"/>
              </a:solidFill>
              <a:ln w="9525">
                <a:solidFill>
                  <a:schemeClr val="tx1"/>
                </a:solidFill>
                <a:miter lim="800000"/>
                <a:headEnd/>
                <a:tailEnd/>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𝑟</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𝑛</m:t>
                          </m:r>
                          <m:nary>
                            <m:naryPr>
                              <m:chr m:val="∑"/>
                              <m:subHide m:val="on"/>
                              <m:supHide m:val="on"/>
                              <m:ctrlPr>
                                <a:rPr lang="en-US" i="1">
                                  <a:solidFill>
                                    <a:srgbClr val="000000"/>
                                  </a:solidFill>
                                  <a:latin typeface="Cambria Math" panose="02040503050406030204" pitchFamily="18" charset="0"/>
                                </a:rPr>
                              </m:ctrlPr>
                            </m:naryPr>
                            <m:sub/>
                            <m:sup/>
                            <m:e>
                              <m:r>
                                <a:rPr lang="en-US" i="1">
                                  <a:solidFill>
                                    <a:srgbClr val="000000"/>
                                  </a:solidFill>
                                  <a:latin typeface="Cambria Math" panose="02040503050406030204" pitchFamily="18" charset="0"/>
                                </a:rPr>
                                <m:t>𝑥𝑦</m:t>
                              </m:r>
                              <m:r>
                                <a:rPr lang="en-US" i="1">
                                  <a:solidFill>
                                    <a:srgbClr val="000000"/>
                                  </a:solidFill>
                                  <a:latin typeface="Cambria Math" panose="02040503050406030204" pitchFamily="18" charset="0"/>
                                </a:rPr>
                                <m:t>−</m:t>
                              </m:r>
                              <m:nary>
                                <m:naryPr>
                                  <m:chr m:val="∑"/>
                                  <m:subHide m:val="on"/>
                                  <m:supHide m:val="on"/>
                                  <m:ctrlPr>
                                    <a:rPr lang="en-US" i="1">
                                      <a:solidFill>
                                        <a:srgbClr val="000000"/>
                                      </a:solidFill>
                                      <a:latin typeface="Cambria Math" panose="02040503050406030204" pitchFamily="18" charset="0"/>
                                    </a:rPr>
                                  </m:ctrlPr>
                                </m:naryPr>
                                <m:sub/>
                                <m:sup/>
                                <m:e>
                                  <m:r>
                                    <a:rPr lang="en-US" i="1">
                                      <a:solidFill>
                                        <a:srgbClr val="000000"/>
                                      </a:solidFill>
                                      <a:latin typeface="Cambria Math" panose="02040503050406030204" pitchFamily="18" charset="0"/>
                                    </a:rPr>
                                    <m:t>𝑥</m:t>
                                  </m:r>
                                  <m:nary>
                                    <m:naryPr>
                                      <m:chr m:val="∑"/>
                                      <m:subHide m:val="on"/>
                                      <m:supHide m:val="on"/>
                                      <m:ctrlPr>
                                        <a:rPr lang="en-US" i="1">
                                          <a:solidFill>
                                            <a:srgbClr val="000000"/>
                                          </a:solidFill>
                                          <a:latin typeface="Cambria Math" panose="02040503050406030204" pitchFamily="18" charset="0"/>
                                        </a:rPr>
                                      </m:ctrlPr>
                                    </m:naryPr>
                                    <m:sub/>
                                    <m:sup/>
                                    <m:e>
                                      <m:r>
                                        <a:rPr lang="en-US" i="1">
                                          <a:solidFill>
                                            <a:srgbClr val="000000"/>
                                          </a:solidFill>
                                          <a:latin typeface="Cambria Math" panose="02040503050406030204" pitchFamily="18" charset="0"/>
                                        </a:rPr>
                                        <m:t>𝑦</m:t>
                                      </m:r>
                                    </m:e>
                                  </m:nary>
                                </m:e>
                              </m:nary>
                            </m:e>
                          </m:nary>
                        </m:num>
                        <m:den>
                          <m:rad>
                            <m:radPr>
                              <m:degHide m:val="on"/>
                              <m:ctrlPr>
                                <a:rPr lang="en-US" i="1">
                                  <a:solidFill>
                                    <a:srgbClr val="000000"/>
                                  </a:solidFill>
                                  <a:latin typeface="Cambria Math" panose="02040503050406030204" pitchFamily="18" charset="0"/>
                                </a:rPr>
                              </m:ctrlPr>
                            </m:radPr>
                            <m:deg/>
                            <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nary>
                                <m:naryPr>
                                  <m:chr m:val="∑"/>
                                  <m:subHide m:val="on"/>
                                  <m:supHide m:val="on"/>
                                  <m:ctrlPr>
                                    <a:rPr lang="en-US" i="1">
                                      <a:solidFill>
                                        <a:srgbClr val="000000"/>
                                      </a:solidFill>
                                      <a:latin typeface="Cambria Math" panose="02040503050406030204" pitchFamily="18" charset="0"/>
                                    </a:rPr>
                                  </m:ctrlPr>
                                </m:naryPr>
                                <m:sub/>
                                <m:sup/>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𝑥</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nary>
                                    <m:naryPr>
                                      <m:chr m:val="∑"/>
                                      <m:subHide m:val="on"/>
                                      <m:supHide m:val="on"/>
                                      <m:ctrlPr>
                                        <a:rPr lang="en-US" i="1">
                                          <a:solidFill>
                                            <a:srgbClr val="000000"/>
                                          </a:solidFill>
                                          <a:latin typeface="Cambria Math" panose="02040503050406030204" pitchFamily="18" charset="0"/>
                                        </a:rPr>
                                      </m:ctrlPr>
                                    </m:naryPr>
                                    <m:sub/>
                                    <m:sup/>
                                    <m:e>
                                      <m:r>
                                        <a:rPr lang="en-US" i="1">
                                          <a:solidFill>
                                            <a:srgbClr val="000000"/>
                                          </a:solidFill>
                                          <a:latin typeface="Cambria Math" panose="02040503050406030204" pitchFamily="18" charset="0"/>
                                        </a:rPr>
                                        <m:t>𝑥</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nary>
                                        <m:naryPr>
                                          <m:chr m:val="∑"/>
                                          <m:subHide m:val="on"/>
                                          <m:supHide m:val="on"/>
                                          <m:ctrlPr>
                                            <a:rPr lang="en-US" i="1">
                                              <a:solidFill>
                                                <a:srgbClr val="000000"/>
                                              </a:solidFill>
                                              <a:latin typeface="Cambria Math" panose="02040503050406030204" pitchFamily="18" charset="0"/>
                                            </a:rPr>
                                          </m:ctrlPr>
                                        </m:naryPr>
                                        <m:sub/>
                                        <m:sup/>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𝑦</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nary>
                                            <m:naryPr>
                                              <m:chr m:val="∑"/>
                                              <m:subHide m:val="on"/>
                                              <m:supHide m:val="on"/>
                                              <m:ctrlPr>
                                                <a:rPr lang="en-US" i="1">
                                                  <a:solidFill>
                                                    <a:srgbClr val="000000"/>
                                                  </a:solidFill>
                                                  <a:latin typeface="Cambria Math" panose="02040503050406030204" pitchFamily="18" charset="0"/>
                                                </a:rPr>
                                              </m:ctrlPr>
                                            </m:naryPr>
                                            <m:sub/>
                                            <m:sup/>
                                            <m:e>
                                              <m:r>
                                                <a:rPr lang="en-US" i="1">
                                                  <a:solidFill>
                                                    <a:srgbClr val="000000"/>
                                                  </a:solidFill>
                                                  <a:latin typeface="Cambria Math" panose="02040503050406030204" pitchFamily="18" charset="0"/>
                                                </a:rPr>
                                                <m:t>𝑦</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e>
                                          </m:nary>
                                        </m:e>
                                      </m:nary>
                                    </m:e>
                                  </m:nary>
                                </m:e>
                              </m:nary>
                            </m:e>
                          </m:rad>
                        </m:den>
                      </m:f>
                    </m:oMath>
                  </m:oMathPara>
                </a14:m>
                <a:endParaRPr lang="en-US" dirty="0"/>
              </a:p>
            </p:txBody>
          </p:sp>
        </mc:Choice>
        <mc:Fallback xmlns="">
          <p:sp>
            <p:nvSpPr>
              <p:cNvPr id="10245" name="Object 5"/>
              <p:cNvSpPr txBox="1">
                <a:spLocks noRot="1" noChangeAspect="1" noMove="1" noResize="1" noEditPoints="1" noAdjustHandles="1" noChangeArrowheads="1" noChangeShapeType="1" noTextEdit="1"/>
              </p:cNvSpPr>
              <p:nvPr/>
            </p:nvSpPr>
            <p:spPr bwMode="auto">
              <a:xfrm>
                <a:off x="4572000" y="3962400"/>
                <a:ext cx="5183188" cy="1004888"/>
              </a:xfrm>
              <a:prstGeom prst="rect">
                <a:avLst/>
              </a:prstGeom>
              <a:blipFill>
                <a:blip r:embed="rId3"/>
                <a:stretch>
                  <a:fillRect/>
                </a:stretch>
              </a:blipFill>
              <a:ln w="9525">
                <a:solidFill>
                  <a:schemeClr val="tx1"/>
                </a:solidFill>
                <a:miter lim="800000"/>
                <a:headEnd/>
                <a:tailEnd/>
              </a:ln>
              <a:effectLst/>
            </p:spPr>
            <p:txBody>
              <a:bodyPr/>
              <a:lstStyle/>
              <a:p>
                <a:r>
                  <a:rPr lang="en-US">
                    <a:noFill/>
                  </a:rPr>
                  <a:t> </a:t>
                </a:r>
              </a:p>
            </p:txBody>
          </p:sp>
        </mc:Fallback>
      </mc:AlternateContent>
      <p:sp>
        <p:nvSpPr>
          <p:cNvPr id="10246" name="Rectangle 6"/>
          <p:cNvSpPr>
            <a:spLocks noChangeArrowheads="1"/>
          </p:cNvSpPr>
          <p:nvPr/>
        </p:nvSpPr>
        <p:spPr bwMode="auto">
          <a:xfrm>
            <a:off x="2667000" y="1524000"/>
            <a:ext cx="457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sz="2400" dirty="0">
                <a:latin typeface="Tekton Pro" pitchFamily="34" charset="0"/>
              </a:rPr>
              <a:t>Correlation coefficient (</a:t>
            </a:r>
            <a:r>
              <a:rPr lang="en-US" sz="2400" b="1" dirty="0"/>
              <a:t>Pearson</a:t>
            </a:r>
            <a:r>
              <a:rPr kumimoji="1" lang="en-US" sz="2400" dirty="0">
                <a:latin typeface="Tekton Pro" pitchFamily="34" charset="0"/>
              </a:rPr>
              <a:t>)</a:t>
            </a:r>
            <a:r>
              <a:rPr kumimoji="1" lang="en-US" sz="2400" dirty="0">
                <a:solidFill>
                  <a:schemeClr val="folHlink"/>
                </a:solidFill>
                <a:latin typeface="Tekton Pro" pitchFamily="34" charset="0"/>
              </a:rPr>
              <a:t>:</a:t>
            </a:r>
            <a:endParaRPr kumimoji="1" lang="en-US" sz="2400" b="1" dirty="0">
              <a:latin typeface="Tekton Pro" pitchFamily="34" charset="0"/>
            </a:endParaRPr>
          </a:p>
        </p:txBody>
      </p:sp>
      <p:sp>
        <p:nvSpPr>
          <p:cNvPr id="10247" name="Rectangle 7"/>
          <p:cNvSpPr>
            <a:spLocks noChangeArrowheads="1"/>
          </p:cNvSpPr>
          <p:nvPr/>
        </p:nvSpPr>
        <p:spPr bwMode="auto">
          <a:xfrm>
            <a:off x="2743200" y="3505201"/>
            <a:ext cx="3276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sz="2000">
                <a:latin typeface="Tekton Pro" pitchFamily="34" charset="0"/>
              </a:rPr>
              <a:t>or the algebraic equivalent:</a:t>
            </a:r>
          </a:p>
        </p:txBody>
      </p:sp>
    </p:spTree>
    <p:extLst>
      <p:ext uri="{BB962C8B-B14F-4D97-AF65-F5344CB8AC3E}">
        <p14:creationId xmlns:p14="http://schemas.microsoft.com/office/powerpoint/2010/main" val="1498229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CE5BD-BD76-10A4-C71F-D919F014D3B1}"/>
              </a:ext>
            </a:extLst>
          </p:cNvPr>
          <p:cNvSpPr>
            <a:spLocks noGrp="1"/>
          </p:cNvSpPr>
          <p:nvPr>
            <p:ph type="title"/>
          </p:nvPr>
        </p:nvSpPr>
        <p:spPr/>
        <p:txBody>
          <a:bodyPr/>
          <a:lstStyle/>
          <a:p>
            <a:r>
              <a:rPr lang="en-US" dirty="0"/>
              <a:t>Heteroscedasticity</a:t>
            </a:r>
          </a:p>
        </p:txBody>
      </p:sp>
      <p:sp>
        <p:nvSpPr>
          <p:cNvPr id="3" name="Content Placeholder 2">
            <a:extLst>
              <a:ext uri="{FF2B5EF4-FFF2-40B4-BE49-F238E27FC236}">
                <a16:creationId xmlns:a16="http://schemas.microsoft.com/office/drawing/2014/main" id="{31E0FD6A-B4BC-65C4-EDAB-E679A58A35E4}"/>
              </a:ext>
            </a:extLst>
          </p:cNvPr>
          <p:cNvSpPr>
            <a:spLocks noGrp="1"/>
          </p:cNvSpPr>
          <p:nvPr>
            <p:ph idx="1"/>
          </p:nvPr>
        </p:nvSpPr>
        <p:spPr>
          <a:xfrm>
            <a:off x="854852" y="1565131"/>
            <a:ext cx="10515600" cy="4351338"/>
          </a:xfrm>
        </p:spPr>
        <p:txBody>
          <a:bodyPr>
            <a:normAutofit fontScale="92500" lnSpcReduction="20000"/>
          </a:bodyPr>
          <a:lstStyle/>
          <a:p>
            <a:pPr marL="0" indent="0">
              <a:buNone/>
            </a:pPr>
            <a:r>
              <a:rPr lang="en-US" dirty="0">
                <a:solidFill>
                  <a:srgbClr val="C00000"/>
                </a:solidFill>
              </a:rPr>
              <a:t>Variance</a:t>
            </a:r>
            <a:r>
              <a:rPr lang="en-US" dirty="0"/>
              <a:t> of the residuals is </a:t>
            </a:r>
            <a:r>
              <a:rPr lang="en-US" dirty="0">
                <a:solidFill>
                  <a:srgbClr val="C00000"/>
                </a:solidFill>
              </a:rPr>
              <a:t>not constant </a:t>
            </a:r>
            <a:r>
              <a:rPr lang="en-US" dirty="0"/>
              <a:t>across all levels of the independent variables because:</a:t>
            </a:r>
          </a:p>
          <a:p>
            <a:r>
              <a:rPr lang="en-US" dirty="0"/>
              <a:t>Important predictor </a:t>
            </a:r>
            <a:r>
              <a:rPr lang="en-US" dirty="0">
                <a:solidFill>
                  <a:srgbClr val="C00000"/>
                </a:solidFill>
              </a:rPr>
              <a:t>variables</a:t>
            </a:r>
            <a:r>
              <a:rPr lang="en-US" dirty="0"/>
              <a:t> </a:t>
            </a:r>
            <a:r>
              <a:rPr lang="en-US" dirty="0">
                <a:solidFill>
                  <a:srgbClr val="C00000"/>
                </a:solidFill>
              </a:rPr>
              <a:t>are left out </a:t>
            </a:r>
            <a:r>
              <a:rPr lang="en-US" dirty="0"/>
              <a:t>of the model</a:t>
            </a:r>
          </a:p>
          <a:p>
            <a:r>
              <a:rPr lang="en-US" dirty="0"/>
              <a:t>The relationship between the independent and dependent variables may </a:t>
            </a:r>
            <a:r>
              <a:rPr lang="en-US" dirty="0">
                <a:solidFill>
                  <a:srgbClr val="C00000"/>
                </a:solidFill>
              </a:rPr>
              <a:t>not be linear</a:t>
            </a:r>
          </a:p>
          <a:p>
            <a:r>
              <a:rPr lang="en-US" dirty="0"/>
              <a:t>The </a:t>
            </a:r>
            <a:r>
              <a:rPr lang="en-US" dirty="0">
                <a:solidFill>
                  <a:srgbClr val="C00000"/>
                </a:solidFill>
              </a:rPr>
              <a:t>variability</a:t>
            </a:r>
            <a:r>
              <a:rPr lang="en-US" dirty="0"/>
              <a:t> of the dependent variable </a:t>
            </a:r>
            <a:r>
              <a:rPr lang="en-US" dirty="0">
                <a:solidFill>
                  <a:srgbClr val="C00000"/>
                </a:solidFill>
              </a:rPr>
              <a:t>increases</a:t>
            </a:r>
            <a:r>
              <a:rPr lang="en-US" dirty="0"/>
              <a:t> with its mean. For example, in financial data, high-value investments might have more variability in returns compared to low-value investments, leading to heteroscedastic residuals.</a:t>
            </a:r>
          </a:p>
          <a:p>
            <a:r>
              <a:rPr lang="en-US" dirty="0">
                <a:solidFill>
                  <a:srgbClr val="C00000"/>
                </a:solidFill>
              </a:rPr>
              <a:t>Outliers</a:t>
            </a:r>
            <a:r>
              <a:rPr lang="en-US" dirty="0"/>
              <a:t> or extreme values in can dependent variable disproportionately influence the variance of residuals</a:t>
            </a:r>
          </a:p>
          <a:p>
            <a:r>
              <a:rPr lang="en-US" dirty="0"/>
              <a:t>Etc.</a:t>
            </a:r>
          </a:p>
          <a:p>
            <a:pPr marL="0" indent="0">
              <a:buNone/>
            </a:pPr>
            <a:endParaRPr lang="en-US" dirty="0"/>
          </a:p>
        </p:txBody>
      </p:sp>
      <p:sp>
        <p:nvSpPr>
          <p:cNvPr id="6" name="object 11">
            <a:extLst>
              <a:ext uri="{FF2B5EF4-FFF2-40B4-BE49-F238E27FC236}">
                <a16:creationId xmlns:a16="http://schemas.microsoft.com/office/drawing/2014/main" id="{BB9FCB59-1586-1F62-889A-D9F639521447}"/>
              </a:ext>
            </a:extLst>
          </p:cNvPr>
          <p:cNvSpPr/>
          <p:nvPr/>
        </p:nvSpPr>
        <p:spPr>
          <a:xfrm>
            <a:off x="8139032" y="5161365"/>
            <a:ext cx="3580874" cy="1400173"/>
          </a:xfrm>
          <a:prstGeom prst="rect">
            <a:avLst/>
          </a:prstGeom>
          <a:blipFill>
            <a:blip r:embed="rId2" cstate="print"/>
            <a:stretch>
              <a:fillRect/>
            </a:stretch>
          </a:blipFill>
        </p:spPr>
        <p:txBody>
          <a:bodyPr wrap="square" lIns="0" tIns="0" rIns="0" bIns="0" rtlCol="0"/>
          <a:lstStyle/>
          <a:p>
            <a:endParaRPr sz="3567"/>
          </a:p>
        </p:txBody>
      </p:sp>
      <p:sp>
        <p:nvSpPr>
          <p:cNvPr id="7" name="object 12">
            <a:extLst>
              <a:ext uri="{FF2B5EF4-FFF2-40B4-BE49-F238E27FC236}">
                <a16:creationId xmlns:a16="http://schemas.microsoft.com/office/drawing/2014/main" id="{56DE76B0-BC29-16F0-DE4D-DEA8FF4B679C}"/>
              </a:ext>
            </a:extLst>
          </p:cNvPr>
          <p:cNvSpPr txBox="1"/>
          <p:nvPr/>
        </p:nvSpPr>
        <p:spPr>
          <a:xfrm>
            <a:off x="7926191" y="5217253"/>
            <a:ext cx="152478" cy="1328816"/>
          </a:xfrm>
          <a:prstGeom prst="rect">
            <a:avLst/>
          </a:prstGeom>
        </p:spPr>
        <p:txBody>
          <a:bodyPr vert="vert270" wrap="square" lIns="0" tIns="21392" rIns="0" bIns="0" rtlCol="0">
            <a:spAutoFit/>
          </a:bodyPr>
          <a:lstStyle/>
          <a:p>
            <a:pPr marL="25168">
              <a:spcBef>
                <a:spcPts val="168"/>
              </a:spcBef>
              <a:tabLst>
                <a:tab pos="1000412" algn="l"/>
              </a:tabLst>
            </a:pPr>
            <a:r>
              <a:rPr sz="991" dirty="0">
                <a:latin typeface="Arial"/>
                <a:cs typeface="Arial"/>
              </a:rPr>
              <a:t>−2000      </a:t>
            </a:r>
            <a:r>
              <a:rPr sz="991" spc="-40" dirty="0">
                <a:latin typeface="Arial"/>
                <a:cs typeface="Arial"/>
              </a:rPr>
              <a:t> </a:t>
            </a:r>
            <a:r>
              <a:rPr sz="991" dirty="0">
                <a:latin typeface="Arial"/>
                <a:cs typeface="Arial"/>
              </a:rPr>
              <a:t>0	2000</a:t>
            </a:r>
            <a:endParaRPr sz="991">
              <a:latin typeface="Arial"/>
              <a:cs typeface="Arial"/>
            </a:endParaRPr>
          </a:p>
        </p:txBody>
      </p:sp>
      <p:sp>
        <p:nvSpPr>
          <p:cNvPr id="9" name="TextBox 8">
            <a:extLst>
              <a:ext uri="{FF2B5EF4-FFF2-40B4-BE49-F238E27FC236}">
                <a16:creationId xmlns:a16="http://schemas.microsoft.com/office/drawing/2014/main" id="{A7CD590F-24AA-8F1E-C05E-D54B9A68AD55}"/>
              </a:ext>
            </a:extLst>
          </p:cNvPr>
          <p:cNvSpPr txBox="1"/>
          <p:nvPr/>
        </p:nvSpPr>
        <p:spPr>
          <a:xfrm>
            <a:off x="9636650" y="6390868"/>
            <a:ext cx="438270" cy="641266"/>
          </a:xfrm>
          <a:prstGeom prst="rect">
            <a:avLst/>
          </a:prstGeom>
          <a:noFill/>
        </p:spPr>
        <p:txBody>
          <a:bodyPr wrap="square" rtlCol="0">
            <a:spAutoFit/>
          </a:bodyPr>
          <a:lstStyle/>
          <a:p>
            <a:r>
              <a:rPr lang="en-US" sz="3567" dirty="0"/>
              <a:t>x</a:t>
            </a:r>
          </a:p>
        </p:txBody>
      </p:sp>
      <p:cxnSp>
        <p:nvCxnSpPr>
          <p:cNvPr id="10" name="Straight Connector 9">
            <a:extLst>
              <a:ext uri="{FF2B5EF4-FFF2-40B4-BE49-F238E27FC236}">
                <a16:creationId xmlns:a16="http://schemas.microsoft.com/office/drawing/2014/main" id="{8034EAE3-D070-E5A6-30FE-D2B956EC47BD}"/>
              </a:ext>
            </a:extLst>
          </p:cNvPr>
          <p:cNvCxnSpPr/>
          <p:nvPr/>
        </p:nvCxnSpPr>
        <p:spPr>
          <a:xfrm>
            <a:off x="8544933" y="5593071"/>
            <a:ext cx="0" cy="797799"/>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F8A614DE-B720-F7ED-6AF9-30ADD33B54E6}"/>
              </a:ext>
            </a:extLst>
          </p:cNvPr>
          <p:cNvCxnSpPr/>
          <p:nvPr/>
        </p:nvCxnSpPr>
        <p:spPr>
          <a:xfrm>
            <a:off x="9083256" y="5442069"/>
            <a:ext cx="0" cy="797799"/>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968D4191-B75A-2A15-2FB4-F74E1E2D98DA}"/>
              </a:ext>
            </a:extLst>
          </p:cNvPr>
          <p:cNvCxnSpPr/>
          <p:nvPr/>
        </p:nvCxnSpPr>
        <p:spPr>
          <a:xfrm>
            <a:off x="9752948" y="5593071"/>
            <a:ext cx="0" cy="646797"/>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DD50A92B-B295-4E75-C38E-218F8A143439}"/>
              </a:ext>
            </a:extLst>
          </p:cNvPr>
          <p:cNvCxnSpPr/>
          <p:nvPr/>
        </p:nvCxnSpPr>
        <p:spPr>
          <a:xfrm>
            <a:off x="10356955" y="5785395"/>
            <a:ext cx="0" cy="344793"/>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78E1C27D-A867-5BC6-0BDB-55A2DC62DBA7}"/>
              </a:ext>
            </a:extLst>
          </p:cNvPr>
          <p:cNvCxnSpPr/>
          <p:nvPr/>
        </p:nvCxnSpPr>
        <p:spPr>
          <a:xfrm>
            <a:off x="10960962" y="5744073"/>
            <a:ext cx="0" cy="344793"/>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D88DCC6F-87B7-F955-0174-7F8B2C0A6DD8}"/>
              </a:ext>
            </a:extLst>
          </p:cNvPr>
          <p:cNvCxnSpPr/>
          <p:nvPr/>
        </p:nvCxnSpPr>
        <p:spPr>
          <a:xfrm>
            <a:off x="11400633" y="5702752"/>
            <a:ext cx="0" cy="386115"/>
          </a:xfrm>
          <a:prstGeom prst="line">
            <a:avLst/>
          </a:prstGeom>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F4D6FC47-EA84-67B4-F1EC-E87D8B66CD7A}"/>
              </a:ext>
            </a:extLst>
          </p:cNvPr>
          <p:cNvSpPr txBox="1"/>
          <p:nvPr/>
        </p:nvSpPr>
        <p:spPr>
          <a:xfrm>
            <a:off x="1294019" y="6176963"/>
            <a:ext cx="5360787" cy="427809"/>
          </a:xfrm>
          <a:prstGeom prst="rect">
            <a:avLst/>
          </a:prstGeom>
          <a:noFill/>
        </p:spPr>
        <p:txBody>
          <a:bodyPr wrap="square" rtlCol="0">
            <a:spAutoFit/>
          </a:bodyPr>
          <a:lstStyle/>
          <a:p>
            <a:r>
              <a:rPr lang="en-US" sz="2180" dirty="0">
                <a:solidFill>
                  <a:srgbClr val="C00000"/>
                </a:solidFill>
              </a:rPr>
              <a:t>Residuals range </a:t>
            </a:r>
            <a:r>
              <a:rPr lang="en-US" sz="2180" i="1" dirty="0">
                <a:solidFill>
                  <a:srgbClr val="C00000"/>
                </a:solidFill>
              </a:rPr>
              <a:t>changes</a:t>
            </a:r>
            <a:r>
              <a:rPr lang="en-US" sz="2180" dirty="0">
                <a:solidFill>
                  <a:srgbClr val="C00000"/>
                </a:solidFill>
              </a:rPr>
              <a:t> as x gets large </a:t>
            </a:r>
          </a:p>
        </p:txBody>
      </p:sp>
      <p:cxnSp>
        <p:nvCxnSpPr>
          <p:cNvPr id="17" name="Straight Arrow Connector 16">
            <a:extLst>
              <a:ext uri="{FF2B5EF4-FFF2-40B4-BE49-F238E27FC236}">
                <a16:creationId xmlns:a16="http://schemas.microsoft.com/office/drawing/2014/main" id="{2409DCBF-FA28-40B4-33BD-998EE7A6156E}"/>
              </a:ext>
            </a:extLst>
          </p:cNvPr>
          <p:cNvCxnSpPr>
            <a:cxnSpLocks/>
          </p:cNvCxnSpPr>
          <p:nvPr/>
        </p:nvCxnSpPr>
        <p:spPr>
          <a:xfrm flipV="1">
            <a:off x="5882640" y="6239868"/>
            <a:ext cx="2596610" cy="15099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79342BBE-B253-283F-8766-AE70E3D063B1}"/>
              </a:ext>
            </a:extLst>
          </p:cNvPr>
          <p:cNvSpPr txBox="1"/>
          <p:nvPr/>
        </p:nvSpPr>
        <p:spPr>
          <a:xfrm rot="16200000">
            <a:off x="6631241" y="5471919"/>
            <a:ext cx="1843554" cy="461665"/>
          </a:xfrm>
          <a:prstGeom prst="rect">
            <a:avLst/>
          </a:prstGeom>
          <a:noFill/>
        </p:spPr>
        <p:txBody>
          <a:bodyPr wrap="square" rtlCol="0">
            <a:spAutoFit/>
          </a:bodyPr>
          <a:lstStyle/>
          <a:p>
            <a:r>
              <a:rPr lang="en-US" sz="2400" dirty="0"/>
              <a:t>Residuals</a:t>
            </a:r>
            <a:endParaRPr lang="en-US" sz="2774" dirty="0"/>
          </a:p>
        </p:txBody>
      </p:sp>
    </p:spTree>
    <p:extLst>
      <p:ext uri="{BB962C8B-B14F-4D97-AF65-F5344CB8AC3E}">
        <p14:creationId xmlns:p14="http://schemas.microsoft.com/office/powerpoint/2010/main" val="2453874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C3455-5184-5918-0181-E89AF055AFA7}"/>
              </a:ext>
            </a:extLst>
          </p:cNvPr>
          <p:cNvSpPr>
            <a:spLocks noGrp="1"/>
          </p:cNvSpPr>
          <p:nvPr>
            <p:ph type="title"/>
          </p:nvPr>
        </p:nvSpPr>
        <p:spPr/>
        <p:txBody>
          <a:bodyPr/>
          <a:lstStyle/>
          <a:p>
            <a:r>
              <a:rPr lang="en-US" dirty="0"/>
              <a:t>Addressing Heteroscedasticity</a:t>
            </a:r>
          </a:p>
        </p:txBody>
      </p:sp>
      <p:sp>
        <p:nvSpPr>
          <p:cNvPr id="3" name="Content Placeholder 2">
            <a:extLst>
              <a:ext uri="{FF2B5EF4-FFF2-40B4-BE49-F238E27FC236}">
                <a16:creationId xmlns:a16="http://schemas.microsoft.com/office/drawing/2014/main" id="{91DA2657-760F-94C6-02C0-AFA9CDDF65EE}"/>
              </a:ext>
            </a:extLst>
          </p:cNvPr>
          <p:cNvSpPr>
            <a:spLocks noGrp="1"/>
          </p:cNvSpPr>
          <p:nvPr>
            <p:ph idx="1"/>
          </p:nvPr>
        </p:nvSpPr>
        <p:spPr>
          <a:xfrm>
            <a:off x="838200" y="1690688"/>
            <a:ext cx="10515600" cy="4351338"/>
          </a:xfrm>
        </p:spPr>
        <p:txBody>
          <a:bodyPr/>
          <a:lstStyle/>
          <a:p>
            <a:r>
              <a:rPr lang="en-US" dirty="0"/>
              <a:t>Using </a:t>
            </a:r>
            <a:r>
              <a:rPr lang="en-US" dirty="0">
                <a:solidFill>
                  <a:srgbClr val="C00000"/>
                </a:solidFill>
              </a:rPr>
              <a:t>data preprocessing </a:t>
            </a:r>
            <a:r>
              <a:rPr lang="en-US" dirty="0"/>
              <a:t>to remove outliers and noises</a:t>
            </a:r>
          </a:p>
          <a:p>
            <a:r>
              <a:rPr lang="en-US" dirty="0"/>
              <a:t>Adding omitted variables or </a:t>
            </a:r>
            <a:r>
              <a:rPr lang="en-US" dirty="0">
                <a:solidFill>
                  <a:srgbClr val="C00000"/>
                </a:solidFill>
              </a:rPr>
              <a:t>modify variables  </a:t>
            </a:r>
          </a:p>
          <a:p>
            <a:r>
              <a:rPr lang="en-US" dirty="0"/>
              <a:t>Using </a:t>
            </a:r>
            <a:r>
              <a:rPr lang="en-US" dirty="0">
                <a:solidFill>
                  <a:srgbClr val="C00000"/>
                </a:solidFill>
              </a:rPr>
              <a:t>non-linear</a:t>
            </a:r>
            <a:r>
              <a:rPr lang="en-US" dirty="0"/>
              <a:t> model if the relationships between dependent and independent variables is not linear</a:t>
            </a:r>
          </a:p>
          <a:p>
            <a:r>
              <a:rPr lang="en-US" dirty="0"/>
              <a:t>Apply </a:t>
            </a:r>
            <a:r>
              <a:rPr lang="en-US" dirty="0">
                <a:solidFill>
                  <a:srgbClr val="C00000"/>
                </a:solidFill>
              </a:rPr>
              <a:t>transformations</a:t>
            </a:r>
            <a:r>
              <a:rPr lang="en-US" dirty="0"/>
              <a:t> that stabilize variance of dependent variables</a:t>
            </a:r>
          </a:p>
          <a:p>
            <a:pPr marL="0" indent="0">
              <a:buNone/>
            </a:pPr>
            <a:r>
              <a:rPr lang="en-US" dirty="0"/>
              <a:t>   E.g., log transformation</a:t>
            </a:r>
          </a:p>
        </p:txBody>
      </p:sp>
      <p:pic>
        <p:nvPicPr>
          <p:cNvPr id="5" name="Picture 4">
            <a:extLst>
              <a:ext uri="{FF2B5EF4-FFF2-40B4-BE49-F238E27FC236}">
                <a16:creationId xmlns:a16="http://schemas.microsoft.com/office/drawing/2014/main" id="{AF691A9E-AA11-51EB-6E33-B118BF5318AA}"/>
              </a:ext>
            </a:extLst>
          </p:cNvPr>
          <p:cNvPicPr>
            <a:picLocks noChangeAspect="1"/>
          </p:cNvPicPr>
          <p:nvPr/>
        </p:nvPicPr>
        <p:blipFill>
          <a:blip r:embed="rId2"/>
          <a:stretch>
            <a:fillRect/>
          </a:stretch>
        </p:blipFill>
        <p:spPr>
          <a:xfrm>
            <a:off x="1098267" y="4674761"/>
            <a:ext cx="4245893" cy="2018676"/>
          </a:xfrm>
          <a:prstGeom prst="rect">
            <a:avLst/>
          </a:prstGeom>
        </p:spPr>
      </p:pic>
      <p:pic>
        <p:nvPicPr>
          <p:cNvPr id="7" name="Picture 6">
            <a:extLst>
              <a:ext uri="{FF2B5EF4-FFF2-40B4-BE49-F238E27FC236}">
                <a16:creationId xmlns:a16="http://schemas.microsoft.com/office/drawing/2014/main" id="{C3E18D01-F9CD-F412-0380-7FA703BF5988}"/>
              </a:ext>
            </a:extLst>
          </p:cNvPr>
          <p:cNvPicPr>
            <a:picLocks noChangeAspect="1"/>
          </p:cNvPicPr>
          <p:nvPr/>
        </p:nvPicPr>
        <p:blipFill>
          <a:blip r:embed="rId3"/>
          <a:stretch>
            <a:fillRect/>
          </a:stretch>
        </p:blipFill>
        <p:spPr>
          <a:xfrm>
            <a:off x="6474441" y="4674761"/>
            <a:ext cx="4310399" cy="1988759"/>
          </a:xfrm>
          <a:prstGeom prst="rect">
            <a:avLst/>
          </a:prstGeom>
        </p:spPr>
      </p:pic>
    </p:spTree>
    <p:extLst>
      <p:ext uri="{BB962C8B-B14F-4D97-AF65-F5344CB8AC3E}">
        <p14:creationId xmlns:p14="http://schemas.microsoft.com/office/powerpoint/2010/main" val="38690999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8F343-D188-A471-1248-80C181C88104}"/>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CABA34D1-E3D9-21E7-6716-46C06338AE65}"/>
              </a:ext>
            </a:extLst>
          </p:cNvPr>
          <p:cNvSpPr>
            <a:spLocks noGrp="1"/>
          </p:cNvSpPr>
          <p:nvPr>
            <p:ph idx="1"/>
          </p:nvPr>
        </p:nvSpPr>
        <p:spPr>
          <a:xfrm>
            <a:off x="873760" y="1825625"/>
            <a:ext cx="11684000" cy="4351338"/>
          </a:xfrm>
        </p:spPr>
        <p:txBody>
          <a:bodyPr/>
          <a:lstStyle/>
          <a:p>
            <a:pPr marL="0" indent="0">
              <a:buNone/>
            </a:pPr>
            <a:r>
              <a:rPr lang="en-US" dirty="0"/>
              <a:t>Uses </a:t>
            </a:r>
            <a:r>
              <a:rPr lang="en-US" dirty="0">
                <a:solidFill>
                  <a:srgbClr val="C00000"/>
                </a:solidFill>
              </a:rPr>
              <a:t>Sigmoid</a:t>
            </a:r>
            <a:r>
              <a:rPr lang="en-US" dirty="0"/>
              <a:t> function</a:t>
            </a:r>
          </a:p>
          <a:p>
            <a:pPr marL="0" indent="0">
              <a:buNone/>
            </a:pPr>
            <a:r>
              <a:rPr lang="en-US" dirty="0"/>
              <a:t>Produces a number between 0 and 1</a:t>
            </a:r>
          </a:p>
        </p:txBody>
      </p:sp>
      <p:pic>
        <p:nvPicPr>
          <p:cNvPr id="5" name="Picture 4" descr="A graph with a blue line&#10;&#10;Description automatically generated">
            <a:extLst>
              <a:ext uri="{FF2B5EF4-FFF2-40B4-BE49-F238E27FC236}">
                <a16:creationId xmlns:a16="http://schemas.microsoft.com/office/drawing/2014/main" id="{748AD3C3-C653-DAEA-A5A3-30F5779AE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350" y="3231775"/>
            <a:ext cx="5224180" cy="3617745"/>
          </a:xfrm>
          <a:prstGeom prst="rect">
            <a:avLst/>
          </a:prstGeom>
        </p:spPr>
      </p:pic>
      <p:sp>
        <p:nvSpPr>
          <p:cNvPr id="6" name="TextBox 5">
            <a:extLst>
              <a:ext uri="{FF2B5EF4-FFF2-40B4-BE49-F238E27FC236}">
                <a16:creationId xmlns:a16="http://schemas.microsoft.com/office/drawing/2014/main" id="{0D7C434A-F2AD-9C69-C23F-2B64DD1702DA}"/>
              </a:ext>
            </a:extLst>
          </p:cNvPr>
          <p:cNvSpPr txBox="1"/>
          <p:nvPr/>
        </p:nvSpPr>
        <p:spPr>
          <a:xfrm>
            <a:off x="843280" y="3314094"/>
            <a:ext cx="6096000" cy="461665"/>
          </a:xfrm>
          <a:prstGeom prst="rect">
            <a:avLst/>
          </a:prstGeom>
          <a:noFill/>
        </p:spPr>
        <p:txBody>
          <a:bodyPr wrap="square">
            <a:spAutoFit/>
          </a:bodyPr>
          <a:lstStyle/>
          <a:p>
            <a:r>
              <a:rPr lang="en-US" sz="2400" dirty="0">
                <a:effectLst/>
              </a:rPr>
              <a:t>Single-Variate Logistic Regression</a:t>
            </a:r>
            <a:endParaRPr lang="en-US" sz="2400" dirty="0"/>
          </a:p>
        </p:txBody>
      </p:sp>
      <p:pic>
        <p:nvPicPr>
          <p:cNvPr id="8" name="Picture 7">
            <a:extLst>
              <a:ext uri="{FF2B5EF4-FFF2-40B4-BE49-F238E27FC236}">
                <a16:creationId xmlns:a16="http://schemas.microsoft.com/office/drawing/2014/main" id="{613A3F1A-0BE1-F59B-E251-483AA827A877}"/>
              </a:ext>
            </a:extLst>
          </p:cNvPr>
          <p:cNvPicPr>
            <a:picLocks noChangeAspect="1"/>
          </p:cNvPicPr>
          <p:nvPr/>
        </p:nvPicPr>
        <p:blipFill>
          <a:blip r:embed="rId4"/>
          <a:stretch>
            <a:fillRect/>
          </a:stretch>
        </p:blipFill>
        <p:spPr>
          <a:xfrm>
            <a:off x="7516177" y="2211555"/>
            <a:ext cx="3438525" cy="695325"/>
          </a:xfrm>
          <a:prstGeom prst="rect">
            <a:avLst/>
          </a:prstGeom>
        </p:spPr>
      </p:pic>
      <p:sp>
        <p:nvSpPr>
          <p:cNvPr id="10" name="TextBox 9">
            <a:extLst>
              <a:ext uri="{FF2B5EF4-FFF2-40B4-BE49-F238E27FC236}">
                <a16:creationId xmlns:a16="http://schemas.microsoft.com/office/drawing/2014/main" id="{B2EB9866-E61F-B01E-2D43-7B2ECDFDF6E1}"/>
              </a:ext>
            </a:extLst>
          </p:cNvPr>
          <p:cNvSpPr txBox="1"/>
          <p:nvPr/>
        </p:nvSpPr>
        <p:spPr>
          <a:xfrm>
            <a:off x="843280" y="5228464"/>
            <a:ext cx="6096000" cy="1631216"/>
          </a:xfrm>
          <a:prstGeom prst="rect">
            <a:avLst/>
          </a:prstGeom>
          <a:noFill/>
        </p:spPr>
        <p:txBody>
          <a:bodyPr wrap="square">
            <a:spAutoFit/>
          </a:bodyPr>
          <a:lstStyle/>
          <a:p>
            <a:pPr marL="0" indent="0">
              <a:buNone/>
            </a:pPr>
            <a:r>
              <a:rPr lang="en-US" sz="2400" dirty="0"/>
              <a:t>Multivariate Logistic Regression</a:t>
            </a:r>
          </a:p>
          <a:p>
            <a:pPr marL="0" indent="0">
              <a:buNone/>
            </a:pPr>
            <a:endParaRPr lang="en-US" sz="2400" dirty="0"/>
          </a:p>
          <a:p>
            <a:r>
              <a:rPr lang="es-ES" sz="2800" b="0" i="1" dirty="0">
                <a:solidFill>
                  <a:srgbClr val="333333"/>
                </a:solidFill>
                <a:effectLst/>
                <a:latin typeface="AmazonEmber"/>
              </a:rPr>
              <a:t>y</a:t>
            </a:r>
            <a:r>
              <a:rPr lang="es-ES" sz="2800" b="0" i="0" dirty="0">
                <a:solidFill>
                  <a:srgbClr val="333333"/>
                </a:solidFill>
                <a:effectLst/>
                <a:latin typeface="AmazonEmber"/>
              </a:rPr>
              <a:t> = </a:t>
            </a:r>
            <a:r>
              <a:rPr lang="es-ES" sz="2800" b="0" i="1" dirty="0" err="1">
                <a:solidFill>
                  <a:srgbClr val="333333"/>
                </a:solidFill>
                <a:effectLst/>
                <a:latin typeface="AmazonEmber"/>
              </a:rPr>
              <a:t>Sigmoid</a:t>
            </a:r>
            <a:r>
              <a:rPr lang="es-ES" sz="2800" b="0" i="1" dirty="0">
                <a:solidFill>
                  <a:srgbClr val="333333"/>
                </a:solidFill>
                <a:effectLst/>
                <a:latin typeface="AmazonEmber"/>
              </a:rPr>
              <a:t> </a:t>
            </a:r>
            <a:r>
              <a:rPr lang="es-ES" sz="2800" b="0" i="0" dirty="0">
                <a:solidFill>
                  <a:srgbClr val="333333"/>
                </a:solidFill>
                <a:effectLst/>
                <a:latin typeface="AmazonEmber"/>
              </a:rPr>
              <a:t>(β</a:t>
            </a:r>
            <a:r>
              <a:rPr lang="es-ES" sz="2800" b="0" i="0" baseline="-25000" dirty="0">
                <a:solidFill>
                  <a:srgbClr val="333333"/>
                </a:solidFill>
                <a:effectLst/>
                <a:latin typeface="AmazonEmber"/>
              </a:rPr>
              <a:t>0</a:t>
            </a:r>
            <a:r>
              <a:rPr lang="es-ES" sz="2800" b="0" i="0" dirty="0">
                <a:solidFill>
                  <a:srgbClr val="333333"/>
                </a:solidFill>
                <a:effectLst/>
                <a:latin typeface="AmazonEmber"/>
              </a:rPr>
              <a:t> + β</a:t>
            </a:r>
            <a:r>
              <a:rPr lang="es-ES" sz="2800" b="0" i="0" baseline="-25000" dirty="0">
                <a:solidFill>
                  <a:srgbClr val="333333"/>
                </a:solidFill>
                <a:effectLst/>
                <a:latin typeface="AmazonEmber"/>
              </a:rPr>
              <a:t>1</a:t>
            </a:r>
            <a:r>
              <a:rPr lang="es-ES" sz="2800" b="0" i="1" dirty="0">
                <a:solidFill>
                  <a:srgbClr val="333333"/>
                </a:solidFill>
                <a:effectLst/>
                <a:latin typeface="AmazonEmber"/>
              </a:rPr>
              <a:t>x</a:t>
            </a:r>
            <a:r>
              <a:rPr lang="es-ES" sz="2800" b="0" i="0" baseline="-25000" dirty="0">
                <a:solidFill>
                  <a:srgbClr val="333333"/>
                </a:solidFill>
                <a:effectLst/>
                <a:latin typeface="AmazonEmber"/>
              </a:rPr>
              <a:t>1</a:t>
            </a:r>
            <a:r>
              <a:rPr lang="es-ES" sz="2800" b="0" i="0" dirty="0">
                <a:solidFill>
                  <a:srgbClr val="333333"/>
                </a:solidFill>
                <a:effectLst/>
                <a:latin typeface="AmazonEmber"/>
              </a:rPr>
              <a:t> + β</a:t>
            </a:r>
            <a:r>
              <a:rPr lang="es-ES" sz="2800" b="0" i="0" baseline="-25000" dirty="0">
                <a:solidFill>
                  <a:srgbClr val="333333"/>
                </a:solidFill>
                <a:effectLst/>
                <a:latin typeface="AmazonEmber"/>
              </a:rPr>
              <a:t>2</a:t>
            </a:r>
            <a:r>
              <a:rPr lang="es-ES" sz="2800" b="0" i="1" dirty="0">
                <a:solidFill>
                  <a:srgbClr val="333333"/>
                </a:solidFill>
                <a:effectLst/>
                <a:latin typeface="AmazonEmber"/>
              </a:rPr>
              <a:t>x</a:t>
            </a:r>
            <a:r>
              <a:rPr lang="es-ES" sz="2800" b="0" i="0" baseline="-25000" dirty="0">
                <a:solidFill>
                  <a:srgbClr val="333333"/>
                </a:solidFill>
                <a:effectLst/>
                <a:latin typeface="AmazonEmber"/>
              </a:rPr>
              <a:t>2</a:t>
            </a:r>
            <a:r>
              <a:rPr lang="es-ES" sz="2800" b="0" i="0" dirty="0">
                <a:solidFill>
                  <a:srgbClr val="333333"/>
                </a:solidFill>
                <a:effectLst/>
                <a:latin typeface="AmazonEmber"/>
              </a:rPr>
              <a:t>+… β</a:t>
            </a:r>
            <a:r>
              <a:rPr lang="es-ES" sz="2800" b="0" i="0" baseline="-25000" dirty="0" err="1">
                <a:solidFill>
                  <a:srgbClr val="333333"/>
                </a:solidFill>
                <a:effectLst/>
                <a:latin typeface="AmazonEmber"/>
              </a:rPr>
              <a:t>n</a:t>
            </a:r>
            <a:r>
              <a:rPr lang="es-ES" sz="2800" b="0" i="1" dirty="0" err="1">
                <a:solidFill>
                  <a:srgbClr val="333333"/>
                </a:solidFill>
                <a:effectLst/>
                <a:latin typeface="AmazonEmber"/>
              </a:rPr>
              <a:t>x</a:t>
            </a:r>
            <a:r>
              <a:rPr lang="es-ES" sz="2800" b="0" i="0" baseline="-25000" dirty="0" err="1">
                <a:solidFill>
                  <a:srgbClr val="333333"/>
                </a:solidFill>
                <a:effectLst/>
                <a:latin typeface="AmazonEmber"/>
              </a:rPr>
              <a:t>n</a:t>
            </a:r>
            <a:r>
              <a:rPr lang="es-ES" sz="2800" b="0" i="0" dirty="0">
                <a:solidFill>
                  <a:srgbClr val="333333"/>
                </a:solidFill>
                <a:effectLst/>
                <a:latin typeface="AmazonEmber"/>
              </a:rPr>
              <a:t>)</a:t>
            </a:r>
          </a:p>
          <a:p>
            <a:pPr marL="0" indent="0">
              <a:buNone/>
            </a:pPr>
            <a:endParaRPr lang="en-US" sz="2400" dirty="0"/>
          </a:p>
        </p:txBody>
      </p:sp>
      <p:sp>
        <p:nvSpPr>
          <p:cNvPr id="13" name="TextBox 12">
            <a:extLst>
              <a:ext uri="{FF2B5EF4-FFF2-40B4-BE49-F238E27FC236}">
                <a16:creationId xmlns:a16="http://schemas.microsoft.com/office/drawing/2014/main" id="{7950286B-1222-D159-A86A-B03A1BA9DE07}"/>
              </a:ext>
            </a:extLst>
          </p:cNvPr>
          <p:cNvSpPr txBox="1"/>
          <p:nvPr/>
        </p:nvSpPr>
        <p:spPr>
          <a:xfrm>
            <a:off x="843280" y="4011804"/>
            <a:ext cx="6096000" cy="523220"/>
          </a:xfrm>
          <a:prstGeom prst="rect">
            <a:avLst/>
          </a:prstGeom>
          <a:noFill/>
        </p:spPr>
        <p:txBody>
          <a:bodyPr wrap="square">
            <a:spAutoFit/>
          </a:bodyPr>
          <a:lstStyle/>
          <a:p>
            <a:r>
              <a:rPr lang="es-ES" sz="2800" b="0" i="1" dirty="0">
                <a:solidFill>
                  <a:srgbClr val="333333"/>
                </a:solidFill>
                <a:effectLst/>
                <a:latin typeface="AmazonEmber"/>
              </a:rPr>
              <a:t>y</a:t>
            </a:r>
            <a:r>
              <a:rPr lang="es-ES" sz="2800" b="0" i="0" dirty="0">
                <a:solidFill>
                  <a:srgbClr val="333333"/>
                </a:solidFill>
                <a:effectLst/>
                <a:latin typeface="AmazonEmber"/>
              </a:rPr>
              <a:t> = </a:t>
            </a:r>
            <a:r>
              <a:rPr lang="es-ES" sz="2800" b="0" i="1" dirty="0" err="1">
                <a:solidFill>
                  <a:srgbClr val="333333"/>
                </a:solidFill>
                <a:effectLst/>
                <a:latin typeface="AmazonEmber"/>
              </a:rPr>
              <a:t>Sigmoid</a:t>
            </a:r>
            <a:r>
              <a:rPr lang="es-ES" sz="2800" b="0" i="1" dirty="0">
                <a:solidFill>
                  <a:srgbClr val="333333"/>
                </a:solidFill>
                <a:effectLst/>
                <a:latin typeface="AmazonEmber"/>
              </a:rPr>
              <a:t> </a:t>
            </a:r>
            <a:r>
              <a:rPr lang="es-ES" sz="2800" b="0" i="0" dirty="0">
                <a:solidFill>
                  <a:srgbClr val="333333"/>
                </a:solidFill>
                <a:effectLst/>
                <a:latin typeface="AmazonEmber"/>
              </a:rPr>
              <a:t>(</a:t>
            </a:r>
            <a:r>
              <a:rPr lang="es-ES" sz="2800" b="0" i="0" dirty="0" err="1">
                <a:solidFill>
                  <a:srgbClr val="333333"/>
                </a:solidFill>
                <a:effectLst/>
                <a:latin typeface="AmazonEmber"/>
              </a:rPr>
              <a:t>bX</a:t>
            </a:r>
            <a:r>
              <a:rPr lang="es-ES" sz="2800" b="0" i="0" dirty="0">
                <a:solidFill>
                  <a:srgbClr val="333333"/>
                </a:solidFill>
                <a:effectLst/>
                <a:latin typeface="AmazonEmber"/>
              </a:rPr>
              <a:t> + a) =  </a:t>
            </a:r>
            <a:endParaRPr lang="en-US" sz="2800" dirty="0"/>
          </a:p>
        </p:txBody>
      </p:sp>
      <p:pic>
        <p:nvPicPr>
          <p:cNvPr id="15" name="Picture 14">
            <a:extLst>
              <a:ext uri="{FF2B5EF4-FFF2-40B4-BE49-F238E27FC236}">
                <a16:creationId xmlns:a16="http://schemas.microsoft.com/office/drawing/2014/main" id="{D9327C54-ED60-B344-3F55-8D9D3B5809FD}"/>
              </a:ext>
            </a:extLst>
          </p:cNvPr>
          <p:cNvPicPr>
            <a:picLocks noChangeAspect="1"/>
          </p:cNvPicPr>
          <p:nvPr/>
        </p:nvPicPr>
        <p:blipFill>
          <a:blip r:embed="rId5"/>
          <a:stretch>
            <a:fillRect/>
          </a:stretch>
        </p:blipFill>
        <p:spPr>
          <a:xfrm>
            <a:off x="4220538" y="3788776"/>
            <a:ext cx="1815473" cy="1014529"/>
          </a:xfrm>
          <a:prstGeom prst="rect">
            <a:avLst/>
          </a:prstGeom>
        </p:spPr>
      </p:pic>
    </p:spTree>
    <p:extLst>
      <p:ext uri="{BB962C8B-B14F-4D97-AF65-F5344CB8AC3E}">
        <p14:creationId xmlns:p14="http://schemas.microsoft.com/office/powerpoint/2010/main" val="2812945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a:xfrm>
            <a:off x="335280" y="155469"/>
            <a:ext cx="8229600" cy="944562"/>
          </a:xfrm>
          <a:noFill/>
        </p:spPr>
        <p:txBody>
          <a:bodyPr>
            <a:normAutofit/>
          </a:bodyPr>
          <a:lstStyle/>
          <a:p>
            <a:pPr eaLnBrk="1" hangingPunct="1"/>
            <a:r>
              <a:rPr lang="en-US" sz="4000" dirty="0"/>
              <a:t>Linear Regression</a:t>
            </a:r>
          </a:p>
        </p:txBody>
      </p:sp>
      <p:sp>
        <p:nvSpPr>
          <p:cNvPr id="16387" name="Rectangle 5"/>
          <p:cNvSpPr>
            <a:spLocks noGrp="1" noChangeArrowheads="1"/>
          </p:cNvSpPr>
          <p:nvPr>
            <p:ph type="body" sz="half" idx="1"/>
          </p:nvPr>
        </p:nvSpPr>
        <p:spPr>
          <a:xfrm>
            <a:off x="335280" y="1282751"/>
            <a:ext cx="11643360" cy="990600"/>
          </a:xfrm>
          <a:noFill/>
        </p:spPr>
        <p:txBody>
          <a:bodyPr>
            <a:normAutofit/>
          </a:bodyPr>
          <a:lstStyle/>
          <a:p>
            <a:pPr marL="0" indent="0">
              <a:buNone/>
            </a:pPr>
            <a:r>
              <a:rPr lang="en-US" b="1" dirty="0">
                <a:solidFill>
                  <a:srgbClr val="FF0000"/>
                </a:solidFill>
                <a:latin typeface="Tekton Pro" pitchFamily="34" charset="0"/>
              </a:rPr>
              <a:t>Fitting</a:t>
            </a:r>
            <a:r>
              <a:rPr lang="en-US" b="1" dirty="0">
                <a:latin typeface="Tekton Pro" pitchFamily="34" charset="0"/>
              </a:rPr>
              <a:t> the data:</a:t>
            </a:r>
            <a:r>
              <a:rPr lang="en-US" dirty="0">
                <a:latin typeface="Tekton Pro" pitchFamily="34" charset="0"/>
              </a:rPr>
              <a:t> </a:t>
            </a:r>
            <a:r>
              <a:rPr lang="en-US" sz="2400" dirty="0">
                <a:latin typeface="Tekton Pro" pitchFamily="34" charset="0"/>
              </a:rPr>
              <a:t>finding the </a:t>
            </a:r>
            <a:r>
              <a:rPr lang="en-US" sz="2400" dirty="0">
                <a:solidFill>
                  <a:srgbClr val="FF0000"/>
                </a:solidFill>
                <a:latin typeface="Tekton Pro" pitchFamily="34" charset="0"/>
              </a:rPr>
              <a:t>equation</a:t>
            </a:r>
            <a:r>
              <a:rPr lang="en-US" sz="2400" dirty="0">
                <a:latin typeface="Tekton Pro" pitchFamily="34" charset="0"/>
              </a:rPr>
              <a:t> for the </a:t>
            </a:r>
            <a:r>
              <a:rPr lang="en-US" sz="2400" dirty="0">
                <a:solidFill>
                  <a:srgbClr val="FF0000"/>
                </a:solidFill>
                <a:latin typeface="Tekton Pro" pitchFamily="34" charset="0"/>
              </a:rPr>
              <a:t>straight line (linear) </a:t>
            </a:r>
            <a:r>
              <a:rPr lang="en-US" sz="2400" dirty="0">
                <a:latin typeface="Tekton Pro" pitchFamily="34" charset="0"/>
              </a:rPr>
              <a:t>that does the best job of modeling</a:t>
            </a:r>
            <a:r>
              <a:rPr lang="en-US" sz="2400" dirty="0"/>
              <a:t> </a:t>
            </a:r>
            <a:r>
              <a:rPr lang="en-US" sz="2400" dirty="0">
                <a:solidFill>
                  <a:srgbClr val="FF0000"/>
                </a:solidFill>
                <a:latin typeface="Tekton Pro" pitchFamily="34" charset="0"/>
              </a:rPr>
              <a:t>dependent</a:t>
            </a:r>
            <a:r>
              <a:rPr lang="en-US" sz="2400" dirty="0">
                <a:latin typeface="Tekton Pro" pitchFamily="34" charset="0"/>
              </a:rPr>
              <a:t> variable as determined by </a:t>
            </a:r>
            <a:r>
              <a:rPr lang="en-US" sz="2400" dirty="0">
                <a:solidFill>
                  <a:srgbClr val="FF0000"/>
                </a:solidFill>
                <a:latin typeface="Tekton Pro" pitchFamily="34" charset="0"/>
              </a:rPr>
              <a:t>independent</a:t>
            </a:r>
            <a:r>
              <a:rPr lang="en-US" sz="2400" dirty="0">
                <a:latin typeface="Tekton Pro" pitchFamily="34" charset="0"/>
              </a:rPr>
              <a:t> variables. </a:t>
            </a:r>
          </a:p>
          <a:p>
            <a:pPr eaLnBrk="1" hangingPunct="1"/>
            <a:endParaRPr lang="en-US" sz="2400" dirty="0">
              <a:latin typeface="Tekton Pro" pitchFamily="34" charset="0"/>
            </a:endParaRPr>
          </a:p>
          <a:p>
            <a:pPr eaLnBrk="1" hangingPunct="1"/>
            <a:endParaRPr lang="en-US" sz="2400" dirty="0">
              <a:latin typeface="Tekton Pro" pitchFamily="34" charset="0"/>
            </a:endParaRPr>
          </a:p>
        </p:txBody>
      </p:sp>
      <p:graphicFrame>
        <p:nvGraphicFramePr>
          <p:cNvPr id="16388" name="Object 6"/>
          <p:cNvGraphicFramePr>
            <a:graphicFrameLocks noGrp="1" noChangeAspect="1"/>
          </p:cNvGraphicFramePr>
          <p:nvPr>
            <p:ph sz="half" idx="2"/>
            <p:extLst>
              <p:ext uri="{D42A27DB-BD31-4B8C-83A1-F6EECF244321}">
                <p14:modId xmlns:p14="http://schemas.microsoft.com/office/powerpoint/2010/main" val="3278406394"/>
              </p:ext>
            </p:extLst>
          </p:nvPr>
        </p:nvGraphicFramePr>
        <p:xfrm>
          <a:off x="2753360" y="2671024"/>
          <a:ext cx="6116320" cy="3827251"/>
        </p:xfrm>
        <a:graphic>
          <a:graphicData uri="http://schemas.openxmlformats.org/presentationml/2006/ole">
            <mc:AlternateContent xmlns:mc="http://schemas.openxmlformats.org/markup-compatibility/2006">
              <mc:Choice xmlns:v="urn:schemas-microsoft-com:vml" Requires="v">
                <p:oleObj name="Chart" r:id="rId2" imgW="6162731" imgH="3562231" progId="Excel.Chart.8">
                  <p:embed/>
                </p:oleObj>
              </mc:Choice>
              <mc:Fallback>
                <p:oleObj name="Chart" r:id="rId2" imgW="6162731" imgH="3562231" progId="Excel.Chart.8">
                  <p:embed/>
                  <p:pic>
                    <p:nvPicPr>
                      <p:cNvPr id="16388"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3360" y="2671024"/>
                        <a:ext cx="6116320" cy="3827251"/>
                      </a:xfrm>
                      <a:prstGeom prst="rect">
                        <a:avLst/>
                      </a:prstGeom>
                      <a:noFill/>
                      <a:ln>
                        <a:noFill/>
                      </a:ln>
                      <a:effectLst/>
                    </p:spPr>
                  </p:pic>
                </p:oleObj>
              </mc:Fallback>
            </mc:AlternateContent>
          </a:graphicData>
        </a:graphic>
      </p:graphicFrame>
      <p:sp>
        <p:nvSpPr>
          <p:cNvPr id="16389" name="Line 8"/>
          <p:cNvSpPr>
            <a:spLocks noChangeShapeType="1"/>
          </p:cNvSpPr>
          <p:nvPr/>
        </p:nvSpPr>
        <p:spPr bwMode="auto">
          <a:xfrm flipV="1">
            <a:off x="3858260" y="3520440"/>
            <a:ext cx="3906520" cy="1752600"/>
          </a:xfrm>
          <a:prstGeom prst="line">
            <a:avLst/>
          </a:prstGeom>
          <a:noFill/>
          <a:ln w="158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a:p>
        </p:txBody>
      </p:sp>
      <p:sp>
        <p:nvSpPr>
          <p:cNvPr id="3" name="TextBox 2">
            <a:extLst>
              <a:ext uri="{FF2B5EF4-FFF2-40B4-BE49-F238E27FC236}">
                <a16:creationId xmlns:a16="http://schemas.microsoft.com/office/drawing/2014/main" id="{72B474D8-3B21-045B-C1E7-2B086D3694EB}"/>
              </a:ext>
            </a:extLst>
          </p:cNvPr>
          <p:cNvSpPr txBox="1"/>
          <p:nvPr/>
        </p:nvSpPr>
        <p:spPr>
          <a:xfrm>
            <a:off x="7426960" y="3266440"/>
            <a:ext cx="4551680" cy="369332"/>
          </a:xfrm>
          <a:prstGeom prst="rect">
            <a:avLst/>
          </a:prstGeom>
          <a:noFill/>
        </p:spPr>
        <p:txBody>
          <a:bodyPr wrap="square">
            <a:spAutoFit/>
          </a:bodyPr>
          <a:lstStyle/>
          <a:p>
            <a:r>
              <a:rPr lang="en-US" sz="1800" dirty="0">
                <a:latin typeface="Tekton Pro" pitchFamily="34" charset="0"/>
              </a:rPr>
              <a:t>Average-Income = b * College-Degree-Rate + a </a:t>
            </a:r>
            <a:endParaRPr lang="en-US" dirty="0"/>
          </a:p>
        </p:txBody>
      </p:sp>
    </p:spTree>
    <p:extLst>
      <p:ext uri="{BB962C8B-B14F-4D97-AF65-F5344CB8AC3E}">
        <p14:creationId xmlns:p14="http://schemas.microsoft.com/office/powerpoint/2010/main" val="3322538059"/>
      </p:ext>
    </p:extLst>
  </p:cSld>
  <p:clrMapOvr>
    <a:masterClrMapping/>
  </p:clrMapOvr>
  <p:transition>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Binary Classification</a:t>
            </a:r>
          </a:p>
        </p:txBody>
      </p:sp>
      <p:sp>
        <p:nvSpPr>
          <p:cNvPr id="14339" name="Rectangle 3"/>
          <p:cNvSpPr>
            <a:spLocks noGrp="1" noChangeArrowheads="1"/>
          </p:cNvSpPr>
          <p:nvPr>
            <p:ph type="body" idx="1"/>
          </p:nvPr>
        </p:nvSpPr>
        <p:spPr>
          <a:xfrm>
            <a:off x="1127760" y="1768474"/>
            <a:ext cx="10647680" cy="4632325"/>
          </a:xfrm>
        </p:spPr>
        <p:txBody>
          <a:bodyPr>
            <a:normAutofit/>
          </a:bodyPr>
          <a:lstStyle/>
          <a:p>
            <a:pPr marL="320675" indent="-320675" defTabSz="852488">
              <a:spcBef>
                <a:spcPct val="45000"/>
              </a:spcBef>
            </a:pPr>
            <a:r>
              <a:rPr lang="en-US" dirty="0">
                <a:latin typeface="Tekton Pro" pitchFamily="34" charset="0"/>
              </a:rPr>
              <a:t>The type of dependent variable determines the type of regression, </a:t>
            </a:r>
            <a:r>
              <a:rPr lang="en-US" dirty="0">
                <a:solidFill>
                  <a:srgbClr val="C00000"/>
                </a:solidFill>
                <a:latin typeface="Tekton Pro" pitchFamily="34" charset="0"/>
              </a:rPr>
              <a:t>linear</a:t>
            </a:r>
            <a:r>
              <a:rPr lang="en-US" dirty="0">
                <a:latin typeface="Tekton Pro" pitchFamily="34" charset="0"/>
              </a:rPr>
              <a:t> or </a:t>
            </a:r>
            <a:r>
              <a:rPr lang="en-US" dirty="0">
                <a:solidFill>
                  <a:srgbClr val="C00000"/>
                </a:solidFill>
                <a:latin typeface="Tekton Pro" pitchFamily="34" charset="0"/>
              </a:rPr>
              <a:t>logistic</a:t>
            </a:r>
            <a:r>
              <a:rPr lang="en-US" dirty="0">
                <a:latin typeface="Tekton Pro" pitchFamily="34" charset="0"/>
              </a:rPr>
              <a:t>. When outcome of interest is dichotomous logistic regression is used.</a:t>
            </a:r>
          </a:p>
          <a:p>
            <a:pPr marL="320675" indent="-320675" defTabSz="852488">
              <a:spcBef>
                <a:spcPct val="45000"/>
              </a:spcBef>
            </a:pPr>
            <a:r>
              <a:rPr lang="en-US" dirty="0"/>
              <a:t>Logistic regression can be used for </a:t>
            </a:r>
            <a:r>
              <a:rPr lang="en-US" dirty="0">
                <a:solidFill>
                  <a:srgbClr val="C00000"/>
                </a:solidFill>
              </a:rPr>
              <a:t>binary</a:t>
            </a:r>
            <a:r>
              <a:rPr lang="en-US" dirty="0"/>
              <a:t> </a:t>
            </a:r>
            <a:r>
              <a:rPr lang="en-US" dirty="0">
                <a:solidFill>
                  <a:srgbClr val="C00000"/>
                </a:solidFill>
              </a:rPr>
              <a:t>classification</a:t>
            </a:r>
            <a:r>
              <a:rPr lang="en-US" dirty="0"/>
              <a:t> as it produces a value between 0 and 1</a:t>
            </a:r>
          </a:p>
          <a:p>
            <a:r>
              <a:rPr lang="en-US" dirty="0"/>
              <a:t>The output of the logistic function is interpreted as the </a:t>
            </a:r>
            <a:r>
              <a:rPr lang="en-US" dirty="0">
                <a:solidFill>
                  <a:srgbClr val="C00000"/>
                </a:solidFill>
              </a:rPr>
              <a:t>probability</a:t>
            </a:r>
            <a:r>
              <a:rPr lang="en-US" dirty="0"/>
              <a:t> that a given input x belongs to the positive class. The model predicts the probability P(Y=1∣x) and classifies the input based on a </a:t>
            </a:r>
            <a:r>
              <a:rPr lang="en-US" dirty="0">
                <a:solidFill>
                  <a:srgbClr val="C00000"/>
                </a:solidFill>
              </a:rPr>
              <a:t>threshold</a:t>
            </a:r>
            <a:r>
              <a:rPr lang="en-US" dirty="0"/>
              <a:t>.</a:t>
            </a:r>
          </a:p>
          <a:p>
            <a:r>
              <a:rPr lang="en-US" dirty="0"/>
              <a:t>For two classes, if the value is greater than </a:t>
            </a:r>
            <a:r>
              <a:rPr lang="en-US" dirty="0">
                <a:solidFill>
                  <a:srgbClr val="C00000"/>
                </a:solidFill>
              </a:rPr>
              <a:t>0.5</a:t>
            </a:r>
            <a:r>
              <a:rPr lang="en-US" dirty="0"/>
              <a:t> (threshold value) then it belongs to Class 1 otherwise it belongs to Class 0. </a:t>
            </a:r>
          </a:p>
          <a:p>
            <a:pPr marL="320675" indent="-320675" defTabSz="852488">
              <a:spcBef>
                <a:spcPct val="45000"/>
              </a:spcBef>
            </a:pPr>
            <a:endParaRPr lang="en-US" dirty="0"/>
          </a:p>
          <a:p>
            <a:pPr marL="320675" indent="-320675" defTabSz="852488">
              <a:spcBef>
                <a:spcPct val="45000"/>
              </a:spcBef>
            </a:pPr>
            <a:endParaRPr lang="en-US" dirty="0">
              <a:latin typeface="Tekton Pro" pitchFamily="34" charset="0"/>
            </a:endParaRPr>
          </a:p>
          <a:p>
            <a:pPr marL="0" indent="0" defTabSz="852488">
              <a:spcBef>
                <a:spcPct val="45000"/>
              </a:spcBef>
              <a:buNone/>
            </a:pPr>
            <a:endParaRPr lang="en-US" dirty="0">
              <a:latin typeface="Tekton Pro" pitchFamily="34" charset="0"/>
            </a:endParaRPr>
          </a:p>
        </p:txBody>
      </p:sp>
    </p:spTree>
    <p:extLst>
      <p:ext uri="{BB962C8B-B14F-4D97-AF65-F5344CB8AC3E}">
        <p14:creationId xmlns:p14="http://schemas.microsoft.com/office/powerpoint/2010/main" val="1915555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74BBB-B915-5700-16EC-E9DD7654952B}"/>
              </a:ext>
            </a:extLst>
          </p:cNvPr>
          <p:cNvSpPr>
            <a:spLocks noGrp="1"/>
          </p:cNvSpPr>
          <p:nvPr>
            <p:ph type="title"/>
          </p:nvPr>
        </p:nvSpPr>
        <p:spPr/>
        <p:txBody>
          <a:bodyPr/>
          <a:lstStyle/>
          <a:p>
            <a:r>
              <a:rPr lang="en-US" dirty="0"/>
              <a:t>Logistic Regression - Example</a:t>
            </a:r>
          </a:p>
        </p:txBody>
      </p:sp>
      <p:sp>
        <p:nvSpPr>
          <p:cNvPr id="3" name="Content Placeholder 2">
            <a:extLst>
              <a:ext uri="{FF2B5EF4-FFF2-40B4-BE49-F238E27FC236}">
                <a16:creationId xmlns:a16="http://schemas.microsoft.com/office/drawing/2014/main" id="{BCBCC1DB-0052-1ADB-934B-0F796F93AC98}"/>
              </a:ext>
            </a:extLst>
          </p:cNvPr>
          <p:cNvSpPr>
            <a:spLocks noGrp="1"/>
          </p:cNvSpPr>
          <p:nvPr>
            <p:ph idx="1"/>
          </p:nvPr>
        </p:nvSpPr>
        <p:spPr/>
        <p:txBody>
          <a:bodyPr/>
          <a:lstStyle/>
          <a:p>
            <a:pPr marL="0" indent="0">
              <a:buNone/>
            </a:pPr>
            <a:r>
              <a:rPr lang="en-US" dirty="0"/>
              <a:t>Predict </a:t>
            </a:r>
            <a:r>
              <a:rPr lang="en-US" dirty="0">
                <a:solidFill>
                  <a:srgbClr val="C00000"/>
                </a:solidFill>
              </a:rPr>
              <a:t>spam</a:t>
            </a:r>
            <a:r>
              <a:rPr lang="en-US" dirty="0"/>
              <a:t> (label) emails using the following features:</a:t>
            </a:r>
          </a:p>
          <a:p>
            <a:pPr marL="0" indent="0">
              <a:buNone/>
            </a:pPr>
            <a:r>
              <a:rPr lang="en-US" dirty="0"/>
              <a:t>Feature 1: Number of times the word "</a:t>
            </a:r>
            <a:r>
              <a:rPr lang="en-US" dirty="0">
                <a:solidFill>
                  <a:srgbClr val="C00000"/>
                </a:solidFill>
              </a:rPr>
              <a:t>free</a:t>
            </a:r>
            <a:r>
              <a:rPr lang="en-US" dirty="0"/>
              <a:t>" appears in the email</a:t>
            </a:r>
          </a:p>
          <a:p>
            <a:pPr marL="0" indent="0">
              <a:buNone/>
            </a:pPr>
            <a:r>
              <a:rPr lang="en-US" dirty="0"/>
              <a:t>Feature 2: Number of times the word "</a:t>
            </a:r>
            <a:r>
              <a:rPr lang="en-US" dirty="0">
                <a:solidFill>
                  <a:srgbClr val="C00000"/>
                </a:solidFill>
              </a:rPr>
              <a:t>win</a:t>
            </a:r>
            <a:r>
              <a:rPr lang="en-US" dirty="0"/>
              <a:t>" appears in the email</a:t>
            </a:r>
          </a:p>
          <a:p>
            <a:pPr marL="0" indent="0">
              <a:buNone/>
            </a:pPr>
            <a:r>
              <a:rPr lang="en-US" sz="2800" dirty="0">
                <a:effectLst/>
                <a:latin typeface="Aptos" panose="020B0004020202020204" pitchFamily="34" charset="0"/>
                <a:ea typeface="Aptos" panose="020B0004020202020204" pitchFamily="34" charset="0"/>
                <a:cs typeface="Arial" panose="020B0604020202020204" pitchFamily="34" charset="0"/>
              </a:rPr>
              <a:t>Suppose after training, the model gives us the following equation:</a:t>
            </a:r>
          </a:p>
          <a:p>
            <a:pPr marL="0" indent="0">
              <a:buNone/>
            </a:pPr>
            <a:r>
              <a:rPr lang="en-US" sz="2800" dirty="0">
                <a:solidFill>
                  <a:srgbClr val="C00000"/>
                </a:solidFill>
                <a:effectLst/>
                <a:latin typeface="Aptos" panose="020B0004020202020204" pitchFamily="34" charset="0"/>
                <a:ea typeface="Aptos" panose="020B0004020202020204" pitchFamily="34" charset="0"/>
                <a:cs typeface="Arial" panose="020B0604020202020204" pitchFamily="34" charset="0"/>
              </a:rPr>
              <a:t> Spam = </a:t>
            </a:r>
            <a:r>
              <a:rPr lang="en-US" sz="2800" kern="100" dirty="0">
                <a:solidFill>
                  <a:srgbClr val="C00000"/>
                </a:solidFill>
                <a:effectLst/>
                <a:latin typeface="Aptos" panose="020B0004020202020204" pitchFamily="34" charset="0"/>
                <a:ea typeface="Aptos" panose="020B0004020202020204" pitchFamily="34" charset="0"/>
                <a:cs typeface="Arial" panose="020B0604020202020204" pitchFamily="34" charset="0"/>
              </a:rPr>
              <a:t>Sigmoid </a:t>
            </a:r>
            <a:r>
              <a:rPr lang="en-US" sz="2800" dirty="0">
                <a:solidFill>
                  <a:srgbClr val="C00000"/>
                </a:solidFill>
                <a:effectLst/>
                <a:latin typeface="Aptos" panose="020B0004020202020204" pitchFamily="34" charset="0"/>
                <a:ea typeface="Aptos" panose="020B0004020202020204" pitchFamily="34" charset="0"/>
                <a:cs typeface="Arial" panose="020B0604020202020204" pitchFamily="34" charset="0"/>
              </a:rPr>
              <a:t>(0.5</a:t>
            </a:r>
            <a:r>
              <a:rPr lang="en-US" sz="2800" dirty="0">
                <a:solidFill>
                  <a:srgbClr val="C00000"/>
                </a:solidFill>
                <a:effectLst/>
                <a:latin typeface="Aptos" panose="020B0004020202020204" pitchFamily="34" charset="0"/>
                <a:ea typeface="Aptos" panose="020B0004020202020204" pitchFamily="34" charset="0"/>
                <a:cs typeface="Aptos" panose="020B0004020202020204" pitchFamily="34" charset="0"/>
              </a:rPr>
              <a:t>×</a:t>
            </a:r>
            <a:r>
              <a:rPr lang="en-US" sz="2800" dirty="0">
                <a:solidFill>
                  <a:srgbClr val="C00000"/>
                </a:solidFill>
                <a:effectLst/>
                <a:latin typeface="Aptos" panose="020B0004020202020204" pitchFamily="34" charset="0"/>
                <a:ea typeface="Aptos" panose="020B0004020202020204" pitchFamily="34" charset="0"/>
                <a:cs typeface="Arial" panose="020B0604020202020204" pitchFamily="34" charset="0"/>
              </a:rPr>
              <a:t>Free</a:t>
            </a:r>
            <a:r>
              <a:rPr lang="en-US" sz="2800" dirty="0">
                <a:solidFill>
                  <a:srgbClr val="C00000"/>
                </a:solidFill>
                <a:effectLst/>
                <a:latin typeface="Aptos" panose="020B0004020202020204" pitchFamily="34" charset="0"/>
                <a:ea typeface="Aptos" panose="020B0004020202020204" pitchFamily="34" charset="0"/>
                <a:cs typeface="Aptos" panose="020B0004020202020204" pitchFamily="34" charset="0"/>
              </a:rPr>
              <a:t> </a:t>
            </a:r>
            <a:r>
              <a:rPr lang="en-US" sz="2800" dirty="0">
                <a:solidFill>
                  <a:srgbClr val="C00000"/>
                </a:solidFill>
                <a:effectLst/>
                <a:latin typeface="Aptos" panose="020B0004020202020204" pitchFamily="34" charset="0"/>
                <a:ea typeface="Aptos" panose="020B0004020202020204" pitchFamily="34" charset="0"/>
                <a:cs typeface="Arial" panose="020B0604020202020204" pitchFamily="34" charset="0"/>
              </a:rPr>
              <a:t>Count+0.8</a:t>
            </a:r>
            <a:r>
              <a:rPr lang="en-US" sz="2800" dirty="0">
                <a:solidFill>
                  <a:srgbClr val="C00000"/>
                </a:solidFill>
                <a:effectLst/>
                <a:latin typeface="Aptos" panose="020B0004020202020204" pitchFamily="34" charset="0"/>
                <a:ea typeface="Aptos" panose="020B0004020202020204" pitchFamily="34" charset="0"/>
                <a:cs typeface="Aptos" panose="020B0004020202020204" pitchFamily="34" charset="0"/>
              </a:rPr>
              <a:t>×</a:t>
            </a:r>
            <a:r>
              <a:rPr lang="en-US" sz="2800" dirty="0">
                <a:solidFill>
                  <a:srgbClr val="C00000"/>
                </a:solidFill>
                <a:effectLst/>
                <a:latin typeface="Aptos" panose="020B0004020202020204" pitchFamily="34" charset="0"/>
                <a:ea typeface="Aptos" panose="020B0004020202020204" pitchFamily="34" charset="0"/>
                <a:cs typeface="Arial" panose="020B0604020202020204" pitchFamily="34" charset="0"/>
              </a:rPr>
              <a:t>Win</a:t>
            </a:r>
            <a:r>
              <a:rPr lang="en-US" sz="2800" dirty="0">
                <a:solidFill>
                  <a:srgbClr val="C00000"/>
                </a:solidFill>
                <a:effectLst/>
                <a:latin typeface="Aptos" panose="020B0004020202020204" pitchFamily="34" charset="0"/>
                <a:ea typeface="Aptos" panose="020B0004020202020204" pitchFamily="34" charset="0"/>
                <a:cs typeface="Aptos" panose="020B0004020202020204" pitchFamily="34" charset="0"/>
              </a:rPr>
              <a:t> </a:t>
            </a:r>
            <a:r>
              <a:rPr lang="en-US" sz="2800" dirty="0">
                <a:solidFill>
                  <a:srgbClr val="C00000"/>
                </a:solidFill>
                <a:effectLst/>
                <a:latin typeface="Aptos" panose="020B0004020202020204" pitchFamily="34" charset="0"/>
                <a:ea typeface="Aptos" panose="020B0004020202020204" pitchFamily="34" charset="0"/>
                <a:cs typeface="Arial" panose="020B0604020202020204" pitchFamily="34" charset="0"/>
              </a:rPr>
              <a:t>Count</a:t>
            </a:r>
            <a:r>
              <a:rPr lang="en-US" sz="2800" dirty="0">
                <a:solidFill>
                  <a:srgbClr val="C00000"/>
                </a:solidFill>
                <a:effectLst/>
                <a:latin typeface="Aptos" panose="020B0004020202020204" pitchFamily="34" charset="0"/>
                <a:ea typeface="Aptos" panose="020B0004020202020204" pitchFamily="34" charset="0"/>
                <a:cs typeface="Aptos" panose="020B0004020202020204" pitchFamily="34" charset="0"/>
              </a:rPr>
              <a:t>−</a:t>
            </a:r>
            <a:r>
              <a:rPr lang="en-US" sz="2800" dirty="0">
                <a:solidFill>
                  <a:srgbClr val="C00000"/>
                </a:solidFill>
                <a:effectLst/>
                <a:latin typeface="Aptos" panose="020B0004020202020204" pitchFamily="34" charset="0"/>
                <a:ea typeface="Aptos" panose="020B0004020202020204" pitchFamily="34" charset="0"/>
                <a:cs typeface="Arial" panose="020B0604020202020204" pitchFamily="34" charset="0"/>
              </a:rPr>
              <a:t>1.0)</a:t>
            </a:r>
          </a:p>
          <a:p>
            <a:pPr marL="0" indent="0">
              <a:buNone/>
            </a:pPr>
            <a:endParaRPr lang="en-US" dirty="0"/>
          </a:p>
        </p:txBody>
      </p:sp>
      <p:graphicFrame>
        <p:nvGraphicFramePr>
          <p:cNvPr id="4" name="Content Placeholder 3">
            <a:extLst>
              <a:ext uri="{FF2B5EF4-FFF2-40B4-BE49-F238E27FC236}">
                <a16:creationId xmlns:a16="http://schemas.microsoft.com/office/drawing/2014/main" id="{5DC7622B-2881-B044-2618-95F8F0896DD4}"/>
              </a:ext>
            </a:extLst>
          </p:cNvPr>
          <p:cNvGraphicFramePr>
            <a:graphicFrameLocks/>
          </p:cNvGraphicFramePr>
          <p:nvPr>
            <p:extLst>
              <p:ext uri="{D42A27DB-BD31-4B8C-83A1-F6EECF244321}">
                <p14:modId xmlns:p14="http://schemas.microsoft.com/office/powerpoint/2010/main" val="2843413454"/>
              </p:ext>
            </p:extLst>
          </p:nvPr>
        </p:nvGraphicFramePr>
        <p:xfrm>
          <a:off x="3767363" y="4394298"/>
          <a:ext cx="4401277" cy="2219544"/>
        </p:xfrm>
        <a:graphic>
          <a:graphicData uri="http://schemas.openxmlformats.org/drawingml/2006/table">
            <a:tbl>
              <a:tblPr firstRow="1" firstCol="1" bandRow="1"/>
              <a:tblGrid>
                <a:gridCol w="1430069">
                  <a:extLst>
                    <a:ext uri="{9D8B030D-6E8A-4147-A177-3AD203B41FA5}">
                      <a16:colId xmlns:a16="http://schemas.microsoft.com/office/drawing/2014/main" val="3297362997"/>
                    </a:ext>
                  </a:extLst>
                </a:gridCol>
                <a:gridCol w="1346839">
                  <a:extLst>
                    <a:ext uri="{9D8B030D-6E8A-4147-A177-3AD203B41FA5}">
                      <a16:colId xmlns:a16="http://schemas.microsoft.com/office/drawing/2014/main" val="1450395239"/>
                    </a:ext>
                  </a:extLst>
                </a:gridCol>
                <a:gridCol w="1624369">
                  <a:extLst>
                    <a:ext uri="{9D8B030D-6E8A-4147-A177-3AD203B41FA5}">
                      <a16:colId xmlns:a16="http://schemas.microsoft.com/office/drawing/2014/main" val="652030217"/>
                    </a:ext>
                  </a:extLst>
                </a:gridCol>
              </a:tblGrid>
              <a:tr h="336920">
                <a:tc>
                  <a:txBody>
                    <a:bodyPr/>
                    <a:lstStyle/>
                    <a:p>
                      <a:pPr marL="0" marR="0" algn="l" fontAlgn="ctr">
                        <a:lnSpc>
                          <a:spcPct val="107000"/>
                        </a:lnSpc>
                        <a:spcAft>
                          <a:spcPts val="800"/>
                        </a:spcAft>
                      </a:pPr>
                      <a:r>
                        <a:rPr lang="en-US" sz="2000" b="1" i="0" u="none" strike="noStrike" kern="100" dirty="0">
                          <a:effectLst/>
                          <a:latin typeface="Aptos" panose="020B0004020202020204" pitchFamily="34" charset="0"/>
                          <a:ea typeface="Aptos" panose="020B0004020202020204" pitchFamily="34" charset="0"/>
                          <a:cs typeface="Arial" panose="020B0604020202020204" pitchFamily="34" charset="0"/>
                        </a:rPr>
                        <a:t>Free Count</a:t>
                      </a:r>
                      <a:endParaRPr lang="en-US" sz="3600" b="0" i="0" u="none" strike="noStrike" dirty="0">
                        <a:effectLst/>
                        <a:latin typeface="Arial" panose="020B0604020202020204" pitchFamily="34" charset="0"/>
                      </a:endParaRPr>
                    </a:p>
                  </a:txBody>
                  <a:tcPr marL="21894" marR="21894" marT="21894" marB="218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ctr">
                        <a:lnSpc>
                          <a:spcPct val="107000"/>
                        </a:lnSpc>
                        <a:spcAft>
                          <a:spcPts val="800"/>
                        </a:spcAft>
                      </a:pPr>
                      <a:r>
                        <a:rPr lang="en-US" sz="2000" b="1" i="0" u="none" strike="noStrike" kern="100" dirty="0">
                          <a:effectLst/>
                          <a:latin typeface="Aptos" panose="020B0004020202020204" pitchFamily="34" charset="0"/>
                          <a:ea typeface="Aptos" panose="020B0004020202020204" pitchFamily="34" charset="0"/>
                          <a:cs typeface="Arial" panose="020B0604020202020204" pitchFamily="34" charset="0"/>
                        </a:rPr>
                        <a:t>Win Count</a:t>
                      </a:r>
                      <a:endParaRPr lang="en-US" sz="3600" b="0" i="0" u="none" strike="noStrike" dirty="0">
                        <a:effectLst/>
                        <a:latin typeface="Arial" panose="020B0604020202020204" pitchFamily="34" charset="0"/>
                      </a:endParaRPr>
                    </a:p>
                  </a:txBody>
                  <a:tcPr marL="21894" marR="21894" marT="21894" marB="218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ctr">
                        <a:lnSpc>
                          <a:spcPct val="107000"/>
                        </a:lnSpc>
                        <a:spcAft>
                          <a:spcPts val="800"/>
                        </a:spcAft>
                      </a:pPr>
                      <a:r>
                        <a:rPr lang="en-US" sz="2000" b="1" i="0" u="none" strike="noStrike" kern="100" dirty="0">
                          <a:effectLst/>
                          <a:latin typeface="Aptos" panose="020B0004020202020204" pitchFamily="34" charset="0"/>
                          <a:ea typeface="Aptos" panose="020B0004020202020204" pitchFamily="34" charset="0"/>
                          <a:cs typeface="Arial" panose="020B0604020202020204" pitchFamily="34" charset="0"/>
                        </a:rPr>
                        <a:t>Spam (Label)</a:t>
                      </a:r>
                      <a:endParaRPr lang="en-US" sz="3600" b="0" i="0" u="none" strike="noStrike" dirty="0">
                        <a:effectLst/>
                        <a:latin typeface="Arial" panose="020B0604020202020204" pitchFamily="34" charset="0"/>
                      </a:endParaRPr>
                    </a:p>
                  </a:txBody>
                  <a:tcPr marL="21894" marR="21894" marT="21894" marB="218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72411277"/>
                  </a:ext>
                </a:extLst>
              </a:tr>
              <a:tr h="336920">
                <a:tc>
                  <a:txBody>
                    <a:bodyPr/>
                    <a:lstStyle/>
                    <a:p>
                      <a:pPr marL="0" marR="0" algn="l" fontAlgn="ctr">
                        <a:lnSpc>
                          <a:spcPct val="107000"/>
                        </a:lnSpc>
                        <a:spcAft>
                          <a:spcPts val="800"/>
                        </a:spcAft>
                      </a:pPr>
                      <a:r>
                        <a:rPr lang="en-US" sz="2000" b="0" i="0" u="none" strike="noStrike" kern="100">
                          <a:effectLst/>
                          <a:latin typeface="Aptos" panose="020B0004020202020204" pitchFamily="34" charset="0"/>
                          <a:ea typeface="Aptos" panose="020B0004020202020204" pitchFamily="34" charset="0"/>
                          <a:cs typeface="Arial" panose="020B0604020202020204" pitchFamily="34" charset="0"/>
                        </a:rPr>
                        <a:t>3</a:t>
                      </a:r>
                      <a:endParaRPr lang="en-US" sz="3600" b="0" i="0" u="none" strike="noStrike">
                        <a:effectLst/>
                        <a:latin typeface="Arial" panose="020B0604020202020204" pitchFamily="34" charset="0"/>
                      </a:endParaRPr>
                    </a:p>
                  </a:txBody>
                  <a:tcPr marL="21894" marR="21894" marT="21894" marB="218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ctr">
                        <a:lnSpc>
                          <a:spcPct val="107000"/>
                        </a:lnSpc>
                        <a:spcAft>
                          <a:spcPts val="800"/>
                        </a:spcAft>
                      </a:pPr>
                      <a:r>
                        <a:rPr lang="en-US" sz="2000" b="0" i="0" u="none" strike="noStrike" kern="100">
                          <a:effectLst/>
                          <a:latin typeface="Aptos" panose="020B0004020202020204" pitchFamily="34" charset="0"/>
                          <a:ea typeface="Aptos" panose="020B0004020202020204" pitchFamily="34" charset="0"/>
                          <a:cs typeface="Arial" panose="020B0604020202020204" pitchFamily="34" charset="0"/>
                        </a:rPr>
                        <a:t>1</a:t>
                      </a:r>
                      <a:endParaRPr lang="en-US" sz="3600" b="0" i="0" u="none" strike="noStrike">
                        <a:effectLst/>
                        <a:latin typeface="Arial" panose="020B0604020202020204" pitchFamily="34" charset="0"/>
                      </a:endParaRPr>
                    </a:p>
                  </a:txBody>
                  <a:tcPr marL="21894" marR="21894" marT="21894" marB="218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ctr">
                        <a:lnSpc>
                          <a:spcPct val="107000"/>
                        </a:lnSpc>
                        <a:spcAft>
                          <a:spcPts val="800"/>
                        </a:spcAft>
                      </a:pPr>
                      <a:r>
                        <a:rPr lang="en-US" sz="2000" b="0" i="0" u="none" strike="noStrike" kern="100">
                          <a:effectLst/>
                          <a:latin typeface="Aptos" panose="020B0004020202020204" pitchFamily="34" charset="0"/>
                          <a:ea typeface="Aptos" panose="020B0004020202020204" pitchFamily="34" charset="0"/>
                          <a:cs typeface="Arial" panose="020B0604020202020204" pitchFamily="34" charset="0"/>
                        </a:rPr>
                        <a:t>1</a:t>
                      </a:r>
                      <a:endParaRPr lang="en-US" sz="3600" b="0" i="0" u="none" strike="noStrike">
                        <a:effectLst/>
                        <a:latin typeface="Arial" panose="020B0604020202020204" pitchFamily="34" charset="0"/>
                      </a:endParaRPr>
                    </a:p>
                  </a:txBody>
                  <a:tcPr marL="21894" marR="21894" marT="21894" marB="218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903597"/>
                  </a:ext>
                </a:extLst>
              </a:tr>
              <a:tr h="336920">
                <a:tc>
                  <a:txBody>
                    <a:bodyPr/>
                    <a:lstStyle/>
                    <a:p>
                      <a:pPr marL="0" marR="0" algn="l" fontAlgn="ctr">
                        <a:lnSpc>
                          <a:spcPct val="107000"/>
                        </a:lnSpc>
                        <a:spcAft>
                          <a:spcPts val="800"/>
                        </a:spcAft>
                      </a:pPr>
                      <a:r>
                        <a:rPr lang="en-US" sz="2000" b="0" i="0" u="none" strike="noStrike" kern="100" dirty="0">
                          <a:effectLst/>
                          <a:latin typeface="Aptos" panose="020B0004020202020204" pitchFamily="34" charset="0"/>
                          <a:ea typeface="Aptos" panose="020B0004020202020204" pitchFamily="34" charset="0"/>
                          <a:cs typeface="Arial" panose="020B0604020202020204" pitchFamily="34" charset="0"/>
                        </a:rPr>
                        <a:t>0</a:t>
                      </a:r>
                      <a:endParaRPr lang="en-US" sz="3600" b="0" i="0" u="none" strike="noStrike" dirty="0">
                        <a:effectLst/>
                        <a:latin typeface="Arial" panose="020B0604020202020204" pitchFamily="34" charset="0"/>
                      </a:endParaRPr>
                    </a:p>
                  </a:txBody>
                  <a:tcPr marL="21894" marR="21894" marT="21894" marB="218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ctr">
                        <a:lnSpc>
                          <a:spcPct val="107000"/>
                        </a:lnSpc>
                        <a:spcAft>
                          <a:spcPts val="800"/>
                        </a:spcAft>
                      </a:pPr>
                      <a:r>
                        <a:rPr lang="en-US" sz="2000" b="0" i="0" u="none" strike="noStrike" kern="100">
                          <a:effectLst/>
                          <a:latin typeface="Aptos" panose="020B0004020202020204" pitchFamily="34" charset="0"/>
                          <a:ea typeface="Aptos" panose="020B0004020202020204" pitchFamily="34" charset="0"/>
                          <a:cs typeface="Arial" panose="020B0604020202020204" pitchFamily="34" charset="0"/>
                        </a:rPr>
                        <a:t>0</a:t>
                      </a:r>
                      <a:endParaRPr lang="en-US" sz="3600" b="0" i="0" u="none" strike="noStrike">
                        <a:effectLst/>
                        <a:latin typeface="Arial" panose="020B0604020202020204" pitchFamily="34" charset="0"/>
                      </a:endParaRPr>
                    </a:p>
                  </a:txBody>
                  <a:tcPr marL="21894" marR="21894" marT="21894" marB="218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ctr">
                        <a:lnSpc>
                          <a:spcPct val="107000"/>
                        </a:lnSpc>
                        <a:spcAft>
                          <a:spcPts val="800"/>
                        </a:spcAft>
                      </a:pPr>
                      <a:r>
                        <a:rPr lang="en-US" sz="2000" b="0" i="0" u="none" strike="noStrike" kern="100" dirty="0">
                          <a:effectLst/>
                          <a:latin typeface="Aptos" panose="020B0004020202020204" pitchFamily="34" charset="0"/>
                          <a:ea typeface="Aptos" panose="020B0004020202020204" pitchFamily="34" charset="0"/>
                          <a:cs typeface="Arial" panose="020B0604020202020204" pitchFamily="34" charset="0"/>
                        </a:rPr>
                        <a:t>0</a:t>
                      </a:r>
                      <a:endParaRPr lang="en-US" sz="3600" b="0" i="0" u="none" strike="noStrike" dirty="0">
                        <a:effectLst/>
                        <a:latin typeface="Arial" panose="020B0604020202020204" pitchFamily="34" charset="0"/>
                      </a:endParaRPr>
                    </a:p>
                  </a:txBody>
                  <a:tcPr marL="21894" marR="21894" marT="21894" marB="218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27311352"/>
                  </a:ext>
                </a:extLst>
              </a:tr>
              <a:tr h="336920">
                <a:tc>
                  <a:txBody>
                    <a:bodyPr/>
                    <a:lstStyle/>
                    <a:p>
                      <a:pPr marL="0" marR="0" algn="l" fontAlgn="ctr">
                        <a:lnSpc>
                          <a:spcPct val="107000"/>
                        </a:lnSpc>
                        <a:spcAft>
                          <a:spcPts val="800"/>
                        </a:spcAft>
                      </a:pPr>
                      <a:r>
                        <a:rPr lang="en-US" sz="2000" b="0" i="0" u="none" strike="noStrike" kern="100" dirty="0">
                          <a:effectLst/>
                          <a:latin typeface="Aptos" panose="020B0004020202020204" pitchFamily="34" charset="0"/>
                          <a:ea typeface="Aptos" panose="020B0004020202020204" pitchFamily="34" charset="0"/>
                          <a:cs typeface="Arial" panose="020B0604020202020204" pitchFamily="34" charset="0"/>
                        </a:rPr>
                        <a:t>1</a:t>
                      </a:r>
                      <a:endParaRPr lang="en-US" sz="3600" b="0" i="0" u="none" strike="noStrike" dirty="0">
                        <a:effectLst/>
                        <a:latin typeface="Arial" panose="020B0604020202020204" pitchFamily="34" charset="0"/>
                      </a:endParaRPr>
                    </a:p>
                  </a:txBody>
                  <a:tcPr marL="21894" marR="21894" marT="21894" marB="218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ctr">
                        <a:lnSpc>
                          <a:spcPct val="107000"/>
                        </a:lnSpc>
                        <a:spcAft>
                          <a:spcPts val="800"/>
                        </a:spcAft>
                      </a:pPr>
                      <a:r>
                        <a:rPr lang="en-US" sz="2000" b="0" i="0" u="none" strike="noStrike" kern="100">
                          <a:effectLst/>
                          <a:latin typeface="Aptos" panose="020B0004020202020204" pitchFamily="34" charset="0"/>
                          <a:ea typeface="Aptos" panose="020B0004020202020204" pitchFamily="34" charset="0"/>
                          <a:cs typeface="Arial" panose="020B0604020202020204" pitchFamily="34" charset="0"/>
                        </a:rPr>
                        <a:t>2</a:t>
                      </a:r>
                      <a:endParaRPr lang="en-US" sz="3600" b="0" i="0" u="none" strike="noStrike">
                        <a:effectLst/>
                        <a:latin typeface="Arial" panose="020B0604020202020204" pitchFamily="34" charset="0"/>
                      </a:endParaRPr>
                    </a:p>
                  </a:txBody>
                  <a:tcPr marL="21894" marR="21894" marT="21894" marB="218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ctr">
                        <a:lnSpc>
                          <a:spcPct val="107000"/>
                        </a:lnSpc>
                        <a:spcAft>
                          <a:spcPts val="800"/>
                        </a:spcAft>
                      </a:pPr>
                      <a:r>
                        <a:rPr lang="en-US" sz="2000" b="0" i="0" u="none" strike="noStrike" kern="100">
                          <a:effectLst/>
                          <a:latin typeface="Aptos" panose="020B0004020202020204" pitchFamily="34" charset="0"/>
                          <a:ea typeface="Aptos" panose="020B0004020202020204" pitchFamily="34" charset="0"/>
                          <a:cs typeface="Arial" panose="020B0604020202020204" pitchFamily="34" charset="0"/>
                        </a:rPr>
                        <a:t>1</a:t>
                      </a:r>
                      <a:endParaRPr lang="en-US" sz="3600" b="0" i="0" u="none" strike="noStrike">
                        <a:effectLst/>
                        <a:latin typeface="Arial" panose="020B0604020202020204" pitchFamily="34" charset="0"/>
                      </a:endParaRPr>
                    </a:p>
                  </a:txBody>
                  <a:tcPr marL="21894" marR="21894" marT="21894" marB="218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5166526"/>
                  </a:ext>
                </a:extLst>
              </a:tr>
              <a:tr h="336920">
                <a:tc>
                  <a:txBody>
                    <a:bodyPr/>
                    <a:lstStyle/>
                    <a:p>
                      <a:pPr marL="0" marR="0" algn="l" fontAlgn="ctr">
                        <a:lnSpc>
                          <a:spcPct val="107000"/>
                        </a:lnSpc>
                        <a:spcAft>
                          <a:spcPts val="800"/>
                        </a:spcAft>
                      </a:pPr>
                      <a:r>
                        <a:rPr lang="en-US" sz="2000" b="0" i="0" u="none" strike="noStrike" kern="100">
                          <a:effectLst/>
                          <a:latin typeface="Aptos" panose="020B0004020202020204" pitchFamily="34" charset="0"/>
                          <a:ea typeface="Aptos" panose="020B0004020202020204" pitchFamily="34" charset="0"/>
                          <a:cs typeface="Arial" panose="020B0604020202020204" pitchFamily="34" charset="0"/>
                        </a:rPr>
                        <a:t>0</a:t>
                      </a:r>
                      <a:endParaRPr lang="en-US" sz="3600" b="0" i="0" u="none" strike="noStrike">
                        <a:effectLst/>
                        <a:latin typeface="Arial" panose="020B0604020202020204" pitchFamily="34" charset="0"/>
                      </a:endParaRPr>
                    </a:p>
                  </a:txBody>
                  <a:tcPr marL="21894" marR="21894" marT="21894" marB="218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ctr">
                        <a:lnSpc>
                          <a:spcPct val="107000"/>
                        </a:lnSpc>
                        <a:spcAft>
                          <a:spcPts val="800"/>
                        </a:spcAft>
                      </a:pPr>
                      <a:r>
                        <a:rPr lang="en-US" sz="2000" b="0" i="0" u="none" strike="noStrike" kern="100">
                          <a:effectLst/>
                          <a:latin typeface="Aptos" panose="020B0004020202020204" pitchFamily="34" charset="0"/>
                          <a:ea typeface="Aptos" panose="020B0004020202020204" pitchFamily="34" charset="0"/>
                          <a:cs typeface="Arial" panose="020B0604020202020204" pitchFamily="34" charset="0"/>
                        </a:rPr>
                        <a:t>1</a:t>
                      </a:r>
                      <a:endParaRPr lang="en-US" sz="3600" b="0" i="0" u="none" strike="noStrike">
                        <a:effectLst/>
                        <a:latin typeface="Arial" panose="020B0604020202020204" pitchFamily="34" charset="0"/>
                      </a:endParaRPr>
                    </a:p>
                  </a:txBody>
                  <a:tcPr marL="21894" marR="21894" marT="21894" marB="218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ctr">
                        <a:lnSpc>
                          <a:spcPct val="107000"/>
                        </a:lnSpc>
                        <a:spcAft>
                          <a:spcPts val="800"/>
                        </a:spcAft>
                      </a:pPr>
                      <a:r>
                        <a:rPr lang="en-US" sz="2000" b="0" i="0" u="none" strike="noStrike" kern="100">
                          <a:effectLst/>
                          <a:latin typeface="Aptos" panose="020B0004020202020204" pitchFamily="34" charset="0"/>
                          <a:ea typeface="Aptos" panose="020B0004020202020204" pitchFamily="34" charset="0"/>
                          <a:cs typeface="Arial" panose="020B0604020202020204" pitchFamily="34" charset="0"/>
                        </a:rPr>
                        <a:t>0</a:t>
                      </a:r>
                      <a:endParaRPr lang="en-US" sz="3600" b="0" i="0" u="none" strike="noStrike">
                        <a:effectLst/>
                        <a:latin typeface="Arial" panose="020B0604020202020204" pitchFamily="34" charset="0"/>
                      </a:endParaRPr>
                    </a:p>
                  </a:txBody>
                  <a:tcPr marL="21894" marR="21894" marT="21894" marB="218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48327165"/>
                  </a:ext>
                </a:extLst>
              </a:tr>
              <a:tr h="336920">
                <a:tc>
                  <a:txBody>
                    <a:bodyPr/>
                    <a:lstStyle/>
                    <a:p>
                      <a:pPr marL="0" marR="0" algn="l" fontAlgn="ctr">
                        <a:lnSpc>
                          <a:spcPct val="107000"/>
                        </a:lnSpc>
                        <a:spcAft>
                          <a:spcPts val="800"/>
                        </a:spcAft>
                      </a:pPr>
                      <a:r>
                        <a:rPr lang="en-US" sz="2000" b="0" i="0" u="none" strike="noStrike" kern="100" dirty="0">
                          <a:effectLst/>
                          <a:latin typeface="Aptos" panose="020B0004020202020204" pitchFamily="34" charset="0"/>
                          <a:ea typeface="Aptos" panose="020B0004020202020204" pitchFamily="34" charset="0"/>
                          <a:cs typeface="Arial" panose="020B0604020202020204" pitchFamily="34" charset="0"/>
                        </a:rPr>
                        <a:t>2</a:t>
                      </a:r>
                      <a:endParaRPr lang="en-US" sz="3600" b="0" i="0" u="none" strike="noStrike" dirty="0">
                        <a:effectLst/>
                        <a:latin typeface="Arial" panose="020B0604020202020204" pitchFamily="34" charset="0"/>
                      </a:endParaRPr>
                    </a:p>
                  </a:txBody>
                  <a:tcPr marL="21894" marR="21894" marT="21894" marB="218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ctr">
                        <a:lnSpc>
                          <a:spcPct val="107000"/>
                        </a:lnSpc>
                        <a:spcAft>
                          <a:spcPts val="800"/>
                        </a:spcAft>
                      </a:pPr>
                      <a:r>
                        <a:rPr lang="en-US" sz="2000" b="0" i="0" u="none" strike="noStrike" kern="100">
                          <a:effectLst/>
                          <a:latin typeface="Aptos" panose="020B0004020202020204" pitchFamily="34" charset="0"/>
                          <a:ea typeface="Aptos" panose="020B0004020202020204" pitchFamily="34" charset="0"/>
                          <a:cs typeface="Arial" panose="020B0604020202020204" pitchFamily="34" charset="0"/>
                        </a:rPr>
                        <a:t>3</a:t>
                      </a:r>
                      <a:endParaRPr lang="en-US" sz="3600" b="0" i="0" u="none" strike="noStrike">
                        <a:effectLst/>
                        <a:latin typeface="Arial" panose="020B0604020202020204" pitchFamily="34" charset="0"/>
                      </a:endParaRPr>
                    </a:p>
                  </a:txBody>
                  <a:tcPr marL="21894" marR="21894" marT="21894" marB="218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ctr">
                        <a:lnSpc>
                          <a:spcPct val="107000"/>
                        </a:lnSpc>
                        <a:spcAft>
                          <a:spcPts val="800"/>
                        </a:spcAft>
                      </a:pPr>
                      <a:r>
                        <a:rPr lang="en-US" sz="2000" b="0" i="0" u="none" strike="noStrike" kern="100" dirty="0">
                          <a:effectLst/>
                          <a:latin typeface="Aptos" panose="020B0004020202020204" pitchFamily="34" charset="0"/>
                          <a:ea typeface="Aptos" panose="020B0004020202020204" pitchFamily="34" charset="0"/>
                          <a:cs typeface="Arial" panose="020B0604020202020204" pitchFamily="34" charset="0"/>
                        </a:rPr>
                        <a:t>1</a:t>
                      </a:r>
                      <a:endParaRPr lang="en-US" sz="3600" b="0" i="0" u="none" strike="noStrike" dirty="0">
                        <a:effectLst/>
                        <a:latin typeface="Arial" panose="020B0604020202020204" pitchFamily="34" charset="0"/>
                      </a:endParaRPr>
                    </a:p>
                  </a:txBody>
                  <a:tcPr marL="21894" marR="21894" marT="21894" marB="218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91404432"/>
                  </a:ext>
                </a:extLst>
              </a:tr>
            </a:tbl>
          </a:graphicData>
        </a:graphic>
      </p:graphicFrame>
    </p:spTree>
    <p:extLst>
      <p:ext uri="{BB962C8B-B14F-4D97-AF65-F5344CB8AC3E}">
        <p14:creationId xmlns:p14="http://schemas.microsoft.com/office/powerpoint/2010/main" val="3658816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C0903-AC93-5FB8-1414-E1913E4A7181}"/>
              </a:ext>
            </a:extLst>
          </p:cNvPr>
          <p:cNvSpPr>
            <a:spLocks noGrp="1"/>
          </p:cNvSpPr>
          <p:nvPr>
            <p:ph type="title"/>
          </p:nvPr>
        </p:nvSpPr>
        <p:spPr/>
        <p:txBody>
          <a:bodyPr/>
          <a:lstStyle/>
          <a:p>
            <a:r>
              <a:rPr lang="en-US" dirty="0"/>
              <a:t>Logistic Regression - Example</a:t>
            </a:r>
          </a:p>
        </p:txBody>
      </p:sp>
      <p:sp>
        <p:nvSpPr>
          <p:cNvPr id="3" name="Content Placeholder 2">
            <a:extLst>
              <a:ext uri="{FF2B5EF4-FFF2-40B4-BE49-F238E27FC236}">
                <a16:creationId xmlns:a16="http://schemas.microsoft.com/office/drawing/2014/main" id="{5BB4AA18-86E7-4076-3536-6899B790985E}"/>
              </a:ext>
            </a:extLst>
          </p:cNvPr>
          <p:cNvSpPr>
            <a:spLocks noGrp="1"/>
          </p:cNvSpPr>
          <p:nvPr>
            <p:ph idx="1"/>
          </p:nvPr>
        </p:nvSpPr>
        <p:spPr/>
        <p:txBody>
          <a:bodyPr>
            <a:normAutofit lnSpcReduction="10000"/>
          </a:bodyPr>
          <a:lstStyle/>
          <a:p>
            <a:pPr marL="0" indent="0">
              <a:buNone/>
            </a:pPr>
            <a:r>
              <a:rPr lang="en-US" sz="2000" dirty="0">
                <a:effectLst/>
                <a:latin typeface="Aptos" panose="020B0004020202020204" pitchFamily="34" charset="0"/>
                <a:ea typeface="Aptos" panose="020B0004020202020204" pitchFamily="34" charset="0"/>
                <a:cs typeface="Arial" panose="020B0604020202020204" pitchFamily="34" charset="0"/>
              </a:rPr>
              <a:t>Probability(Spam </a:t>
            </a:r>
            <a:r>
              <a:rPr lang="en-US" sz="2000" dirty="0">
                <a:effectLst/>
                <a:latin typeface="Cambria Math" panose="02040503050406030204" pitchFamily="18" charset="0"/>
                <a:ea typeface="Aptos" panose="020B0004020202020204" pitchFamily="34" charset="0"/>
                <a:cs typeface="Cambria Math" panose="02040503050406030204" pitchFamily="18" charset="0"/>
              </a:rPr>
              <a:t>∣ </a:t>
            </a:r>
            <a:r>
              <a:rPr lang="en-US" sz="2000" dirty="0">
                <a:effectLst/>
                <a:latin typeface="Aptos" panose="020B0004020202020204" pitchFamily="34" charset="0"/>
                <a:ea typeface="Aptos" panose="020B0004020202020204" pitchFamily="34" charset="0"/>
                <a:cs typeface="Arial" panose="020B0604020202020204" pitchFamily="34" charset="0"/>
              </a:rPr>
              <a:t>Free</a:t>
            </a:r>
            <a:r>
              <a:rPr lang="en-US" sz="2000" dirty="0">
                <a:effectLst/>
                <a:latin typeface="Aptos" panose="020B0004020202020204" pitchFamily="34" charset="0"/>
                <a:ea typeface="Aptos" panose="020B0004020202020204" pitchFamily="34" charset="0"/>
                <a:cs typeface="Aptos" panose="020B0004020202020204" pitchFamily="34" charset="0"/>
              </a:rPr>
              <a:t> </a:t>
            </a:r>
            <a:r>
              <a:rPr lang="en-US" sz="2000" dirty="0">
                <a:effectLst/>
                <a:latin typeface="Aptos" panose="020B0004020202020204" pitchFamily="34" charset="0"/>
                <a:ea typeface="Aptos" panose="020B0004020202020204" pitchFamily="34" charset="0"/>
                <a:cs typeface="Arial" panose="020B0604020202020204" pitchFamily="34" charset="0"/>
              </a:rPr>
              <a:t>Count, Win</a:t>
            </a:r>
            <a:r>
              <a:rPr lang="en-US" sz="2000" dirty="0">
                <a:effectLst/>
                <a:latin typeface="Aptos" panose="020B0004020202020204" pitchFamily="34" charset="0"/>
                <a:ea typeface="Aptos" panose="020B0004020202020204" pitchFamily="34" charset="0"/>
                <a:cs typeface="Aptos" panose="020B0004020202020204" pitchFamily="34" charset="0"/>
              </a:rPr>
              <a:t> </a:t>
            </a:r>
            <a:r>
              <a:rPr lang="en-US" sz="2000" dirty="0">
                <a:effectLst/>
                <a:latin typeface="Aptos" panose="020B0004020202020204" pitchFamily="34" charset="0"/>
                <a:ea typeface="Aptos" panose="020B0004020202020204" pitchFamily="34" charset="0"/>
                <a:cs typeface="Arial" panose="020B0604020202020204" pitchFamily="34" charset="0"/>
              </a:rPr>
              <a:t>Count)= </a:t>
            </a:r>
            <a:r>
              <a:rPr lang="en-US" sz="2000" kern="100" dirty="0">
                <a:effectLst/>
                <a:latin typeface="Aptos" panose="020B0004020202020204" pitchFamily="34" charset="0"/>
                <a:ea typeface="Aptos" panose="020B0004020202020204" pitchFamily="34" charset="0"/>
                <a:cs typeface="Arial" panose="020B0604020202020204" pitchFamily="34" charset="0"/>
              </a:rPr>
              <a:t>Sigmoid </a:t>
            </a:r>
            <a:r>
              <a:rPr lang="en-US" sz="2000" dirty="0">
                <a:effectLst/>
                <a:latin typeface="Aptos" panose="020B0004020202020204" pitchFamily="34" charset="0"/>
                <a:ea typeface="Aptos" panose="020B0004020202020204" pitchFamily="34" charset="0"/>
                <a:cs typeface="Arial" panose="020B0604020202020204" pitchFamily="34" charset="0"/>
              </a:rPr>
              <a:t>(0.5</a:t>
            </a:r>
            <a:r>
              <a:rPr lang="en-US" sz="2000" dirty="0">
                <a:effectLst/>
                <a:latin typeface="Aptos" panose="020B0004020202020204" pitchFamily="34" charset="0"/>
                <a:ea typeface="Aptos" panose="020B0004020202020204" pitchFamily="34" charset="0"/>
                <a:cs typeface="Aptos" panose="020B0004020202020204" pitchFamily="34" charset="0"/>
              </a:rPr>
              <a:t>×</a:t>
            </a:r>
            <a:r>
              <a:rPr lang="en-US" sz="2000" dirty="0">
                <a:effectLst/>
                <a:latin typeface="Aptos" panose="020B0004020202020204" pitchFamily="34" charset="0"/>
                <a:ea typeface="Aptos" panose="020B0004020202020204" pitchFamily="34" charset="0"/>
                <a:cs typeface="Arial" panose="020B0604020202020204" pitchFamily="34" charset="0"/>
              </a:rPr>
              <a:t>Free</a:t>
            </a:r>
            <a:r>
              <a:rPr lang="en-US" sz="2000" dirty="0">
                <a:effectLst/>
                <a:latin typeface="Aptos" panose="020B0004020202020204" pitchFamily="34" charset="0"/>
                <a:ea typeface="Aptos" panose="020B0004020202020204" pitchFamily="34" charset="0"/>
                <a:cs typeface="Aptos" panose="020B0004020202020204" pitchFamily="34" charset="0"/>
              </a:rPr>
              <a:t> </a:t>
            </a:r>
            <a:r>
              <a:rPr lang="en-US" sz="2000" dirty="0">
                <a:effectLst/>
                <a:latin typeface="Aptos" panose="020B0004020202020204" pitchFamily="34" charset="0"/>
                <a:ea typeface="Aptos" panose="020B0004020202020204" pitchFamily="34" charset="0"/>
                <a:cs typeface="Arial" panose="020B0604020202020204" pitchFamily="34" charset="0"/>
              </a:rPr>
              <a:t>Count+0.8</a:t>
            </a:r>
            <a:r>
              <a:rPr lang="en-US" sz="2000" dirty="0">
                <a:effectLst/>
                <a:latin typeface="Aptos" panose="020B0004020202020204" pitchFamily="34" charset="0"/>
                <a:ea typeface="Aptos" panose="020B0004020202020204" pitchFamily="34" charset="0"/>
                <a:cs typeface="Aptos" panose="020B0004020202020204" pitchFamily="34" charset="0"/>
              </a:rPr>
              <a:t>×</a:t>
            </a:r>
            <a:r>
              <a:rPr lang="en-US" sz="2000" dirty="0">
                <a:effectLst/>
                <a:latin typeface="Aptos" panose="020B0004020202020204" pitchFamily="34" charset="0"/>
                <a:ea typeface="Aptos" panose="020B0004020202020204" pitchFamily="34" charset="0"/>
                <a:cs typeface="Arial" panose="020B0604020202020204" pitchFamily="34" charset="0"/>
              </a:rPr>
              <a:t>Win</a:t>
            </a:r>
            <a:r>
              <a:rPr lang="en-US" sz="2000" dirty="0">
                <a:effectLst/>
                <a:latin typeface="Aptos" panose="020B0004020202020204" pitchFamily="34" charset="0"/>
                <a:ea typeface="Aptos" panose="020B0004020202020204" pitchFamily="34" charset="0"/>
                <a:cs typeface="Aptos" panose="020B0004020202020204" pitchFamily="34" charset="0"/>
              </a:rPr>
              <a:t> </a:t>
            </a:r>
            <a:r>
              <a:rPr lang="en-US" sz="2000" dirty="0">
                <a:effectLst/>
                <a:latin typeface="Aptos" panose="020B0004020202020204" pitchFamily="34" charset="0"/>
                <a:ea typeface="Aptos" panose="020B0004020202020204" pitchFamily="34" charset="0"/>
                <a:cs typeface="Arial" panose="020B0604020202020204" pitchFamily="34" charset="0"/>
              </a:rPr>
              <a:t>Count</a:t>
            </a:r>
            <a:r>
              <a:rPr lang="en-US" sz="2000" dirty="0">
                <a:effectLst/>
                <a:latin typeface="Aptos" panose="020B0004020202020204" pitchFamily="34" charset="0"/>
                <a:ea typeface="Aptos" panose="020B0004020202020204" pitchFamily="34" charset="0"/>
                <a:cs typeface="Aptos" panose="020B0004020202020204" pitchFamily="34" charset="0"/>
              </a:rPr>
              <a:t>−</a:t>
            </a:r>
            <a:r>
              <a:rPr lang="en-US" sz="2000" dirty="0">
                <a:effectLst/>
                <a:latin typeface="Aptos" panose="020B0004020202020204" pitchFamily="34" charset="0"/>
                <a:ea typeface="Aptos" panose="020B0004020202020204" pitchFamily="34" charset="0"/>
                <a:cs typeface="Arial" panose="020B0604020202020204" pitchFamily="34" charset="0"/>
              </a:rPr>
              <a:t>1.0)</a:t>
            </a:r>
          </a:p>
          <a:p>
            <a:pPr marL="0" indent="0">
              <a:buNone/>
            </a:pPr>
            <a:endParaRPr lang="en-US" sz="2000" kern="100" dirty="0">
              <a:latin typeface="Aptos" panose="020B0004020202020204" pitchFamily="34" charset="0"/>
              <a:ea typeface="Aptos" panose="020B0004020202020204" pitchFamily="34" charset="0"/>
              <a:cs typeface="Arial" panose="020B0604020202020204" pitchFamily="34" charset="0"/>
            </a:endParaRPr>
          </a:p>
          <a:p>
            <a:pPr marL="0" indent="0">
              <a:buNone/>
            </a:pPr>
            <a:endParaRPr lang="en-US" sz="2000" kern="100" dirty="0">
              <a:latin typeface="Aptos" panose="020B0004020202020204" pitchFamily="34" charset="0"/>
              <a:ea typeface="Aptos" panose="020B0004020202020204" pitchFamily="34" charset="0"/>
              <a:cs typeface="Arial" panose="020B0604020202020204" pitchFamily="34" charset="0"/>
            </a:endParaRPr>
          </a:p>
          <a:p>
            <a:pPr marL="0" indent="0">
              <a:buNone/>
            </a:pPr>
            <a:r>
              <a:rPr lang="en-US" sz="2000" dirty="0"/>
              <a:t>To classify new emails, we can use the trained model: </a:t>
            </a:r>
          </a:p>
          <a:p>
            <a:pPr marL="0" indent="0">
              <a:buNone/>
            </a:pPr>
            <a:endParaRPr lang="en-US" sz="2000" dirty="0"/>
          </a:p>
          <a:p>
            <a:pPr marL="0" indent="0">
              <a:buNone/>
            </a:pPr>
            <a:endParaRPr lang="en-US" sz="2000" dirty="0"/>
          </a:p>
          <a:p>
            <a:pPr marL="0" indent="0">
              <a:buNone/>
            </a:pPr>
            <a:r>
              <a:rPr lang="en-US" sz="2000" dirty="0"/>
              <a:t>Probability(Spam∣2,1)=</a:t>
            </a:r>
            <a:r>
              <a:rPr lang="en-US" sz="2000" kern="100" dirty="0">
                <a:effectLst/>
                <a:latin typeface="Aptos" panose="020B0004020202020204" pitchFamily="34" charset="0"/>
                <a:ea typeface="Aptos" panose="020B0004020202020204" pitchFamily="34" charset="0"/>
                <a:cs typeface="Arial" panose="020B0604020202020204" pitchFamily="34" charset="0"/>
              </a:rPr>
              <a:t> Sigmoid</a:t>
            </a:r>
            <a:r>
              <a:rPr lang="en-US" sz="2000" dirty="0"/>
              <a:t>(0.5×2+0.8×1−1.0) = </a:t>
            </a:r>
            <a:r>
              <a:rPr lang="en-US" sz="2000" kern="100" dirty="0">
                <a:effectLst/>
                <a:latin typeface="Aptos" panose="020B0004020202020204" pitchFamily="34" charset="0"/>
                <a:ea typeface="Aptos" panose="020B0004020202020204" pitchFamily="34" charset="0"/>
                <a:cs typeface="Arial" panose="020B0604020202020204" pitchFamily="34" charset="0"/>
              </a:rPr>
              <a:t>Sigmoid </a:t>
            </a:r>
            <a:r>
              <a:rPr lang="el-GR" sz="2000" dirty="0"/>
              <a:t>(1.6)</a:t>
            </a:r>
            <a:r>
              <a:rPr lang="en-US" sz="2000" dirty="0"/>
              <a:t> ​≈</a:t>
            </a:r>
            <a:r>
              <a:rPr lang="en-US" sz="2000" dirty="0">
                <a:solidFill>
                  <a:srgbClr val="C00000"/>
                </a:solidFill>
              </a:rPr>
              <a:t>0.832</a:t>
            </a:r>
          </a:p>
          <a:p>
            <a:pPr marL="0" indent="0">
              <a:buNone/>
            </a:pPr>
            <a:r>
              <a:rPr lang="en-US" sz="2000" dirty="0"/>
              <a:t>Since 0.832 is greater than 0.5, the model classifies the email as </a:t>
            </a:r>
            <a:r>
              <a:rPr lang="en-US" sz="2000" dirty="0">
                <a:solidFill>
                  <a:srgbClr val="C00000"/>
                </a:solidFill>
              </a:rPr>
              <a:t>spam</a:t>
            </a:r>
            <a:r>
              <a:rPr lang="en-US" sz="2000" dirty="0"/>
              <a:t>.</a:t>
            </a:r>
          </a:p>
          <a:p>
            <a:pPr marL="0" indent="0">
              <a:buNone/>
            </a:pPr>
            <a:endParaRPr lang="en-US" sz="2000" dirty="0"/>
          </a:p>
          <a:p>
            <a:pPr marL="0" indent="0">
              <a:buNone/>
            </a:pPr>
            <a:r>
              <a:rPr lang="en-US" sz="2000" dirty="0"/>
              <a:t>Probability(Spam∣1,0)=</a:t>
            </a:r>
            <a:r>
              <a:rPr lang="en-US" sz="2000" kern="100" dirty="0">
                <a:effectLst/>
                <a:latin typeface="Aptos" panose="020B0004020202020204" pitchFamily="34" charset="0"/>
                <a:ea typeface="Aptos" panose="020B0004020202020204" pitchFamily="34" charset="0"/>
                <a:cs typeface="Arial" panose="020B0604020202020204" pitchFamily="34" charset="0"/>
              </a:rPr>
              <a:t> Sigmoid</a:t>
            </a:r>
            <a:r>
              <a:rPr lang="en-US" sz="2000" dirty="0"/>
              <a:t>(0.5×1+0.8×0−1.0) = </a:t>
            </a:r>
            <a:r>
              <a:rPr lang="en-US" sz="2000" kern="100" dirty="0">
                <a:effectLst/>
                <a:latin typeface="Aptos" panose="020B0004020202020204" pitchFamily="34" charset="0"/>
                <a:ea typeface="Aptos" panose="020B0004020202020204" pitchFamily="34" charset="0"/>
                <a:cs typeface="Arial" panose="020B0604020202020204" pitchFamily="34" charset="0"/>
              </a:rPr>
              <a:t>Sigmoid </a:t>
            </a:r>
            <a:r>
              <a:rPr lang="el-GR" sz="2000" dirty="0"/>
              <a:t>(</a:t>
            </a:r>
            <a:r>
              <a:rPr lang="en-US" sz="2000" dirty="0"/>
              <a:t>-0.5</a:t>
            </a:r>
            <a:r>
              <a:rPr lang="el-GR" sz="2000" dirty="0"/>
              <a:t>)</a:t>
            </a:r>
            <a:r>
              <a:rPr lang="en-US" sz="2000" dirty="0"/>
              <a:t> ​≈</a:t>
            </a:r>
            <a:r>
              <a:rPr lang="en-US" sz="2000" dirty="0">
                <a:solidFill>
                  <a:srgbClr val="C00000"/>
                </a:solidFill>
              </a:rPr>
              <a:t>0.377</a:t>
            </a:r>
          </a:p>
          <a:p>
            <a:pPr marL="0" indent="0">
              <a:buNone/>
            </a:pPr>
            <a:r>
              <a:rPr lang="en-US" sz="2000" dirty="0"/>
              <a:t>Since 0.377 is less than 0.5, the model classifies the email as </a:t>
            </a:r>
            <a:r>
              <a:rPr lang="en-US" sz="2000" dirty="0">
                <a:solidFill>
                  <a:srgbClr val="C00000"/>
                </a:solidFill>
              </a:rPr>
              <a:t>not</a:t>
            </a:r>
            <a:r>
              <a:rPr lang="en-US" sz="2000" dirty="0"/>
              <a:t> </a:t>
            </a:r>
            <a:r>
              <a:rPr lang="en-US" sz="2000" dirty="0">
                <a:solidFill>
                  <a:srgbClr val="C00000"/>
                </a:solidFill>
              </a:rPr>
              <a:t>spam</a:t>
            </a:r>
            <a:r>
              <a:rPr lang="en-US" sz="2000" dirty="0"/>
              <a:t>.</a:t>
            </a:r>
          </a:p>
          <a:p>
            <a:pPr marL="0" indent="0">
              <a:buNone/>
            </a:pPr>
            <a:endParaRPr lang="en-US" sz="2000" dirty="0"/>
          </a:p>
          <a:p>
            <a:pPr marL="0" indent="0">
              <a:buNone/>
            </a:pP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0" indent="0">
              <a:buNone/>
            </a:pPr>
            <a:endParaRPr lang="en-US" sz="2000" dirty="0">
              <a:effectLst/>
              <a:latin typeface="Aptos" panose="020B0004020202020204" pitchFamily="34" charset="0"/>
              <a:ea typeface="Aptos" panose="020B0004020202020204" pitchFamily="34" charset="0"/>
              <a:cs typeface="Arial" panose="020B0604020202020204" pitchFamily="34" charset="0"/>
            </a:endParaRPr>
          </a:p>
          <a:p>
            <a:endParaRPr lang="en-US" sz="3200" dirty="0"/>
          </a:p>
        </p:txBody>
      </p:sp>
      <p:graphicFrame>
        <p:nvGraphicFramePr>
          <p:cNvPr id="4" name="Content Placeholder 3">
            <a:extLst>
              <a:ext uri="{FF2B5EF4-FFF2-40B4-BE49-F238E27FC236}">
                <a16:creationId xmlns:a16="http://schemas.microsoft.com/office/drawing/2014/main" id="{A9CB881A-5C58-33C9-3345-F2BB0B48A0F5}"/>
              </a:ext>
            </a:extLst>
          </p:cNvPr>
          <p:cNvGraphicFramePr>
            <a:graphicFrameLocks/>
          </p:cNvGraphicFramePr>
          <p:nvPr>
            <p:extLst>
              <p:ext uri="{D42A27DB-BD31-4B8C-83A1-F6EECF244321}">
                <p14:modId xmlns:p14="http://schemas.microsoft.com/office/powerpoint/2010/main" val="2184764971"/>
              </p:ext>
            </p:extLst>
          </p:nvPr>
        </p:nvGraphicFramePr>
        <p:xfrm>
          <a:off x="7406640" y="2559587"/>
          <a:ext cx="4338320" cy="1109772"/>
        </p:xfrm>
        <a:graphic>
          <a:graphicData uri="http://schemas.openxmlformats.org/drawingml/2006/table">
            <a:tbl>
              <a:tblPr firstRow="1" firstCol="1" bandRow="1"/>
              <a:tblGrid>
                <a:gridCol w="1409613">
                  <a:extLst>
                    <a:ext uri="{9D8B030D-6E8A-4147-A177-3AD203B41FA5}">
                      <a16:colId xmlns:a16="http://schemas.microsoft.com/office/drawing/2014/main" val="3297362997"/>
                    </a:ext>
                  </a:extLst>
                </a:gridCol>
                <a:gridCol w="1327573">
                  <a:extLst>
                    <a:ext uri="{9D8B030D-6E8A-4147-A177-3AD203B41FA5}">
                      <a16:colId xmlns:a16="http://schemas.microsoft.com/office/drawing/2014/main" val="1450395239"/>
                    </a:ext>
                  </a:extLst>
                </a:gridCol>
                <a:gridCol w="1601134">
                  <a:extLst>
                    <a:ext uri="{9D8B030D-6E8A-4147-A177-3AD203B41FA5}">
                      <a16:colId xmlns:a16="http://schemas.microsoft.com/office/drawing/2014/main" val="652030217"/>
                    </a:ext>
                  </a:extLst>
                </a:gridCol>
              </a:tblGrid>
              <a:tr h="295173">
                <a:tc>
                  <a:txBody>
                    <a:bodyPr/>
                    <a:lstStyle/>
                    <a:p>
                      <a:pPr marL="0" marR="0" algn="l" fontAlgn="ctr">
                        <a:lnSpc>
                          <a:spcPct val="107000"/>
                        </a:lnSpc>
                        <a:spcAft>
                          <a:spcPts val="800"/>
                        </a:spcAft>
                      </a:pPr>
                      <a:r>
                        <a:rPr lang="en-US" sz="2000" b="1" i="0" u="none" strike="noStrike" kern="100" dirty="0">
                          <a:effectLst/>
                          <a:latin typeface="Aptos" panose="020B0004020202020204" pitchFamily="34" charset="0"/>
                          <a:ea typeface="Aptos" panose="020B0004020202020204" pitchFamily="34" charset="0"/>
                          <a:cs typeface="Arial" panose="020B0604020202020204" pitchFamily="34" charset="0"/>
                        </a:rPr>
                        <a:t>Free Count</a:t>
                      </a:r>
                      <a:endParaRPr lang="en-US" sz="3600" b="0" i="0" u="none" strike="noStrike" dirty="0">
                        <a:effectLst/>
                        <a:latin typeface="Arial" panose="020B0604020202020204" pitchFamily="34" charset="0"/>
                      </a:endParaRPr>
                    </a:p>
                  </a:txBody>
                  <a:tcPr marL="21894" marR="21894" marT="21894" marB="218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ctr">
                        <a:lnSpc>
                          <a:spcPct val="107000"/>
                        </a:lnSpc>
                        <a:spcAft>
                          <a:spcPts val="800"/>
                        </a:spcAft>
                      </a:pPr>
                      <a:r>
                        <a:rPr lang="en-US" sz="2000" b="1" i="0" u="none" strike="noStrike" kern="100">
                          <a:effectLst/>
                          <a:latin typeface="Aptos" panose="020B0004020202020204" pitchFamily="34" charset="0"/>
                          <a:ea typeface="Aptos" panose="020B0004020202020204" pitchFamily="34" charset="0"/>
                          <a:cs typeface="Arial" panose="020B0604020202020204" pitchFamily="34" charset="0"/>
                        </a:rPr>
                        <a:t>Win Count</a:t>
                      </a:r>
                      <a:endParaRPr lang="en-US" sz="3600" b="0" i="0" u="none" strike="noStrike">
                        <a:effectLst/>
                        <a:latin typeface="Arial" panose="020B0604020202020204" pitchFamily="34" charset="0"/>
                      </a:endParaRPr>
                    </a:p>
                  </a:txBody>
                  <a:tcPr marL="21894" marR="21894" marT="21894" marB="218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ctr">
                        <a:lnSpc>
                          <a:spcPct val="107000"/>
                        </a:lnSpc>
                        <a:spcAft>
                          <a:spcPts val="800"/>
                        </a:spcAft>
                      </a:pPr>
                      <a:r>
                        <a:rPr lang="en-US" sz="2000" b="1" i="0" u="none" strike="noStrike" kern="100" dirty="0">
                          <a:effectLst/>
                          <a:latin typeface="Aptos" panose="020B0004020202020204" pitchFamily="34" charset="0"/>
                          <a:ea typeface="Aptos" panose="020B0004020202020204" pitchFamily="34" charset="0"/>
                          <a:cs typeface="Arial" panose="020B0604020202020204" pitchFamily="34" charset="0"/>
                        </a:rPr>
                        <a:t>Spam (Label)</a:t>
                      </a:r>
                      <a:endParaRPr lang="en-US" sz="3600" b="0" i="0" u="none" strike="noStrike" dirty="0">
                        <a:effectLst/>
                        <a:latin typeface="Arial" panose="020B0604020202020204" pitchFamily="34" charset="0"/>
                      </a:endParaRPr>
                    </a:p>
                  </a:txBody>
                  <a:tcPr marL="21894" marR="21894" marT="21894" marB="218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72411277"/>
                  </a:ext>
                </a:extLst>
              </a:tr>
              <a:tr h="295173">
                <a:tc>
                  <a:txBody>
                    <a:bodyPr/>
                    <a:lstStyle/>
                    <a:p>
                      <a:pPr marL="0" marR="0" algn="l" fontAlgn="ctr">
                        <a:lnSpc>
                          <a:spcPct val="107000"/>
                        </a:lnSpc>
                        <a:spcAft>
                          <a:spcPts val="800"/>
                        </a:spcAft>
                      </a:pPr>
                      <a:r>
                        <a:rPr lang="en-US" sz="2000" b="0" i="0" u="none" strike="noStrike" kern="100" dirty="0">
                          <a:effectLst/>
                          <a:latin typeface="Aptos" panose="020B0004020202020204" pitchFamily="34" charset="0"/>
                          <a:ea typeface="Aptos" panose="020B0004020202020204" pitchFamily="34" charset="0"/>
                          <a:cs typeface="Arial" panose="020B0604020202020204" pitchFamily="34" charset="0"/>
                        </a:rPr>
                        <a:t>2</a:t>
                      </a:r>
                      <a:endParaRPr lang="en-US" sz="3600" b="0" i="0" u="none" strike="noStrike" dirty="0">
                        <a:effectLst/>
                        <a:latin typeface="Arial" panose="020B0604020202020204" pitchFamily="34" charset="0"/>
                      </a:endParaRPr>
                    </a:p>
                  </a:txBody>
                  <a:tcPr marL="21894" marR="21894" marT="21894" marB="218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ctr">
                        <a:lnSpc>
                          <a:spcPct val="107000"/>
                        </a:lnSpc>
                        <a:spcAft>
                          <a:spcPts val="800"/>
                        </a:spcAft>
                      </a:pPr>
                      <a:r>
                        <a:rPr lang="en-US" sz="2000" b="0" i="0" u="none" strike="noStrike" kern="100" dirty="0">
                          <a:effectLst/>
                          <a:latin typeface="Aptos" panose="020B0004020202020204" pitchFamily="34" charset="0"/>
                          <a:ea typeface="Aptos" panose="020B0004020202020204" pitchFamily="34" charset="0"/>
                          <a:cs typeface="Arial" panose="020B0604020202020204" pitchFamily="34" charset="0"/>
                        </a:rPr>
                        <a:t>1</a:t>
                      </a:r>
                      <a:endParaRPr lang="en-US" sz="3600" b="0" i="0" u="none" strike="noStrike" dirty="0">
                        <a:effectLst/>
                        <a:latin typeface="Arial" panose="020B0604020202020204" pitchFamily="34" charset="0"/>
                      </a:endParaRPr>
                    </a:p>
                  </a:txBody>
                  <a:tcPr marL="21894" marR="21894" marT="21894" marB="218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ctr">
                        <a:lnSpc>
                          <a:spcPct val="107000"/>
                        </a:lnSpc>
                        <a:spcAft>
                          <a:spcPts val="800"/>
                        </a:spcAft>
                      </a:pPr>
                      <a:r>
                        <a:rPr lang="en-US" sz="2000" b="0" i="0" u="none" strike="noStrike" kern="100" dirty="0">
                          <a:effectLst/>
                          <a:latin typeface="Aptos" panose="020B0004020202020204" pitchFamily="34" charset="0"/>
                          <a:ea typeface="Aptos" panose="020B0004020202020204" pitchFamily="34" charset="0"/>
                          <a:cs typeface="Arial" panose="020B0604020202020204" pitchFamily="34" charset="0"/>
                        </a:rPr>
                        <a:t>?</a:t>
                      </a:r>
                      <a:endParaRPr lang="en-US" sz="3600" b="0" i="0" u="none" strike="noStrike" dirty="0">
                        <a:effectLst/>
                        <a:latin typeface="Arial" panose="020B0604020202020204" pitchFamily="34" charset="0"/>
                      </a:endParaRPr>
                    </a:p>
                  </a:txBody>
                  <a:tcPr marL="21894" marR="21894" marT="21894" marB="218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903597"/>
                  </a:ext>
                </a:extLst>
              </a:tr>
              <a:tr h="295173">
                <a:tc>
                  <a:txBody>
                    <a:bodyPr/>
                    <a:lstStyle/>
                    <a:p>
                      <a:pPr marL="0" marR="0" algn="l" fontAlgn="ctr">
                        <a:lnSpc>
                          <a:spcPct val="107000"/>
                        </a:lnSpc>
                        <a:spcAft>
                          <a:spcPts val="800"/>
                        </a:spcAft>
                      </a:pPr>
                      <a:r>
                        <a:rPr lang="en-US" sz="2000" b="0" i="0" u="none" strike="noStrike" kern="100" dirty="0">
                          <a:effectLst/>
                          <a:latin typeface="Aptos" panose="020B0004020202020204" pitchFamily="34" charset="0"/>
                          <a:ea typeface="Aptos" panose="020B0004020202020204" pitchFamily="34" charset="0"/>
                          <a:cs typeface="Arial" panose="020B0604020202020204" pitchFamily="34" charset="0"/>
                        </a:rPr>
                        <a:t>1</a:t>
                      </a:r>
                      <a:endParaRPr lang="en-US" sz="3600" b="0" i="0" u="none" strike="noStrike" dirty="0">
                        <a:effectLst/>
                        <a:latin typeface="Arial" panose="020B0604020202020204" pitchFamily="34" charset="0"/>
                      </a:endParaRPr>
                    </a:p>
                  </a:txBody>
                  <a:tcPr marL="21894" marR="21894" marT="21894" marB="218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ctr">
                        <a:lnSpc>
                          <a:spcPct val="107000"/>
                        </a:lnSpc>
                        <a:spcAft>
                          <a:spcPts val="800"/>
                        </a:spcAft>
                      </a:pPr>
                      <a:r>
                        <a:rPr lang="en-US" sz="2000" b="0" i="0" u="none" strike="noStrike" kern="100" dirty="0">
                          <a:effectLst/>
                          <a:latin typeface="Aptos" panose="020B0004020202020204" pitchFamily="34" charset="0"/>
                          <a:ea typeface="Aptos" panose="020B0004020202020204" pitchFamily="34" charset="0"/>
                          <a:cs typeface="Arial" panose="020B0604020202020204" pitchFamily="34" charset="0"/>
                        </a:rPr>
                        <a:t>0</a:t>
                      </a:r>
                      <a:endParaRPr lang="en-US" sz="3600" b="0" i="0" u="none" strike="noStrike" dirty="0">
                        <a:effectLst/>
                        <a:latin typeface="Arial" panose="020B0604020202020204" pitchFamily="34" charset="0"/>
                      </a:endParaRPr>
                    </a:p>
                  </a:txBody>
                  <a:tcPr marL="21894" marR="21894" marT="21894" marB="218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ctr">
                        <a:lnSpc>
                          <a:spcPct val="107000"/>
                        </a:lnSpc>
                        <a:spcAft>
                          <a:spcPts val="800"/>
                        </a:spcAft>
                      </a:pPr>
                      <a:r>
                        <a:rPr lang="en-US" sz="2000" b="0" i="0" u="none" strike="noStrike" kern="100" dirty="0">
                          <a:effectLst/>
                          <a:latin typeface="Aptos" panose="020B0004020202020204" pitchFamily="34" charset="0"/>
                          <a:ea typeface="Aptos" panose="020B0004020202020204" pitchFamily="34" charset="0"/>
                          <a:cs typeface="Arial" panose="020B0604020202020204" pitchFamily="34" charset="0"/>
                        </a:rPr>
                        <a:t>?</a:t>
                      </a:r>
                      <a:endParaRPr lang="en-US" sz="3600" b="0" i="0" u="none" strike="noStrike" dirty="0">
                        <a:effectLst/>
                        <a:latin typeface="Arial" panose="020B0604020202020204" pitchFamily="34" charset="0"/>
                      </a:endParaRPr>
                    </a:p>
                  </a:txBody>
                  <a:tcPr marL="21894" marR="21894" marT="21894" marB="218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27311352"/>
                  </a:ext>
                </a:extLst>
              </a:tr>
            </a:tbl>
          </a:graphicData>
        </a:graphic>
      </p:graphicFrame>
    </p:spTree>
    <p:extLst>
      <p:ext uri="{BB962C8B-B14F-4D97-AF65-F5344CB8AC3E}">
        <p14:creationId xmlns:p14="http://schemas.microsoft.com/office/powerpoint/2010/main" val="254952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71261098-71E1-FCFA-AAFC-C8A3B16F2D9E}"/>
              </a:ext>
            </a:extLst>
          </p:cNvPr>
          <p:cNvSpPr>
            <a:spLocks noGrp="1"/>
          </p:cNvSpPr>
          <p:nvPr>
            <p:ph type="title"/>
          </p:nvPr>
        </p:nvSpPr>
        <p:spPr/>
        <p:txBody>
          <a:bodyPr/>
          <a:lstStyle/>
          <a:p>
            <a:pPr eaLnBrk="1" hangingPunct="1"/>
            <a:r>
              <a:rPr lang="en-US" altLang="en-US" dirty="0"/>
              <a:t>Artificial Neuron</a:t>
            </a:r>
          </a:p>
        </p:txBody>
      </p:sp>
      <p:sp>
        <p:nvSpPr>
          <p:cNvPr id="14339" name="Content Placeholder 2">
            <a:extLst>
              <a:ext uri="{FF2B5EF4-FFF2-40B4-BE49-F238E27FC236}">
                <a16:creationId xmlns:a16="http://schemas.microsoft.com/office/drawing/2014/main" id="{D02F0B44-9D96-BE02-CE84-F0C85D3EDF4C}"/>
              </a:ext>
            </a:extLst>
          </p:cNvPr>
          <p:cNvSpPr>
            <a:spLocks noGrp="1"/>
          </p:cNvSpPr>
          <p:nvPr>
            <p:ph idx="1"/>
          </p:nvPr>
        </p:nvSpPr>
        <p:spPr/>
        <p:txBody>
          <a:bodyPr/>
          <a:lstStyle/>
          <a:p>
            <a:pPr eaLnBrk="1" hangingPunct="1"/>
            <a:r>
              <a:rPr lang="en-US" altLang="en-US" dirty="0"/>
              <a:t>Artificial Neuron is the </a:t>
            </a:r>
            <a:r>
              <a:rPr lang="en-US" altLang="en-US" dirty="0">
                <a:solidFill>
                  <a:srgbClr val="C00000"/>
                </a:solidFill>
              </a:rPr>
              <a:t>building block </a:t>
            </a:r>
            <a:r>
              <a:rPr lang="en-US" altLang="en-US" dirty="0"/>
              <a:t>of artificial neural networks </a:t>
            </a:r>
          </a:p>
          <a:p>
            <a:pPr eaLnBrk="1" hangingPunct="1"/>
            <a:r>
              <a:rPr lang="en-US" altLang="en-US" dirty="0"/>
              <a:t>It is designed to </a:t>
            </a:r>
            <a:r>
              <a:rPr lang="en-US" altLang="en-US" dirty="0">
                <a:solidFill>
                  <a:srgbClr val="C00000"/>
                </a:solidFill>
              </a:rPr>
              <a:t>mimic</a:t>
            </a:r>
            <a:r>
              <a:rPr lang="en-US" altLang="en-US" dirty="0"/>
              <a:t> the way </a:t>
            </a:r>
            <a:r>
              <a:rPr lang="en-US" altLang="en-US" dirty="0">
                <a:solidFill>
                  <a:srgbClr val="C00000"/>
                </a:solidFill>
              </a:rPr>
              <a:t>biological neurons </a:t>
            </a:r>
            <a:r>
              <a:rPr lang="en-US" altLang="en-US" dirty="0"/>
              <a:t>in the human brain process information and learn from data. </a:t>
            </a:r>
          </a:p>
        </p:txBody>
      </p:sp>
      <p:pic>
        <p:nvPicPr>
          <p:cNvPr id="2" name="Picture 4">
            <a:extLst>
              <a:ext uri="{FF2B5EF4-FFF2-40B4-BE49-F238E27FC236}">
                <a16:creationId xmlns:a16="http://schemas.microsoft.com/office/drawing/2014/main" id="{0ED95E86-E2E9-A602-89BB-1649E7C4256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0101" y="4186238"/>
            <a:ext cx="4038600" cy="23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 name="TextBox 3">
            <a:extLst>
              <a:ext uri="{FF2B5EF4-FFF2-40B4-BE49-F238E27FC236}">
                <a16:creationId xmlns:a16="http://schemas.microsoft.com/office/drawing/2014/main" id="{B9DD57A7-53C6-BAE9-948F-661DA1B7B920}"/>
              </a:ext>
            </a:extLst>
          </p:cNvPr>
          <p:cNvSpPr txBox="1"/>
          <p:nvPr/>
        </p:nvSpPr>
        <p:spPr>
          <a:xfrm>
            <a:off x="963114" y="4691141"/>
            <a:ext cx="5602073" cy="1015663"/>
          </a:xfrm>
          <a:prstGeom prst="rect">
            <a:avLst/>
          </a:prstGeom>
          <a:noFill/>
        </p:spPr>
        <p:txBody>
          <a:bodyPr wrap="square">
            <a:spAutoFit/>
          </a:bodyPr>
          <a:lstStyle/>
          <a:p>
            <a:r>
              <a:rPr lang="en-US" sz="2000" dirty="0"/>
              <a:t>Information is conveyed by mean </a:t>
            </a:r>
            <a:r>
              <a:rPr lang="en-US" sz="2000" dirty="0">
                <a:solidFill>
                  <a:srgbClr val="C00000"/>
                </a:solidFill>
              </a:rPr>
              <a:t>firing</a:t>
            </a:r>
            <a:r>
              <a:rPr lang="en-US" sz="2000" dirty="0"/>
              <a:t> rate of neuron (</a:t>
            </a:r>
            <a:r>
              <a:rPr lang="en-US" sz="2000" dirty="0">
                <a:solidFill>
                  <a:srgbClr val="C00000"/>
                </a:solidFill>
              </a:rPr>
              <a:t>activations</a:t>
            </a:r>
            <a:r>
              <a:rPr lang="en-US" sz="2000" dirty="0"/>
              <a:t> as a series of brief electrical pulses )</a:t>
            </a:r>
          </a:p>
        </p:txBody>
      </p:sp>
      <p:sp>
        <p:nvSpPr>
          <p:cNvPr id="5" name="Title 1">
            <a:extLst>
              <a:ext uri="{FF2B5EF4-FFF2-40B4-BE49-F238E27FC236}">
                <a16:creationId xmlns:a16="http://schemas.microsoft.com/office/drawing/2014/main" id="{87123DD2-9396-D2D7-59AB-37ADC0FDFFC0}"/>
              </a:ext>
            </a:extLst>
          </p:cNvPr>
          <p:cNvSpPr txBox="1">
            <a:spLocks/>
          </p:cNvSpPr>
          <p:nvPr/>
        </p:nvSpPr>
        <p:spPr bwMode="auto">
          <a:xfrm>
            <a:off x="6330079" y="3605624"/>
            <a:ext cx="2379322" cy="445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eaLnBrk="1" hangingPunct="1"/>
            <a:r>
              <a:rPr lang="en-US" altLang="en-US" sz="2000" dirty="0">
                <a:solidFill>
                  <a:schemeClr val="accent1">
                    <a:lumMod val="75000"/>
                  </a:schemeClr>
                </a:solidFill>
              </a:rPr>
              <a:t>Biological Neurons</a:t>
            </a:r>
          </a:p>
        </p:txBody>
      </p:sp>
      <p:sp>
        <p:nvSpPr>
          <p:cNvPr id="7" name="Title 1">
            <a:extLst>
              <a:ext uri="{FF2B5EF4-FFF2-40B4-BE49-F238E27FC236}">
                <a16:creationId xmlns:a16="http://schemas.microsoft.com/office/drawing/2014/main" id="{B06FCC6E-69E8-9AD6-E545-DB0F90B6E12B}"/>
              </a:ext>
            </a:extLst>
          </p:cNvPr>
          <p:cNvSpPr txBox="1">
            <a:spLocks/>
          </p:cNvSpPr>
          <p:nvPr/>
        </p:nvSpPr>
        <p:spPr bwMode="auto">
          <a:xfrm>
            <a:off x="8974478" y="3555617"/>
            <a:ext cx="2379322" cy="445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eaLnBrk="1" hangingPunct="1"/>
            <a:r>
              <a:rPr lang="en-US" altLang="en-US" sz="2000" dirty="0">
                <a:solidFill>
                  <a:schemeClr val="accent1">
                    <a:lumMod val="75000"/>
                  </a:schemeClr>
                </a:solidFill>
              </a:rPr>
              <a:t>Artificial Neurons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 Single Artificial Neuron</a:t>
            </a:r>
          </a:p>
        </p:txBody>
      </p:sp>
      <p:sp>
        <p:nvSpPr>
          <p:cNvPr id="3" name="Content Placeholder 2"/>
          <p:cNvSpPr>
            <a:spLocks noGrp="1"/>
          </p:cNvSpPr>
          <p:nvPr>
            <p:ph sz="quarter" idx="13"/>
          </p:nvPr>
        </p:nvSpPr>
        <p:spPr>
          <a:xfrm>
            <a:off x="766090" y="4354605"/>
            <a:ext cx="10363826" cy="2336310"/>
          </a:xfrm>
        </p:spPr>
        <p:txBody>
          <a:bodyPr>
            <a:normAutofit fontScale="70000" lnSpcReduction="20000"/>
          </a:bodyPr>
          <a:lstStyle/>
          <a:p>
            <a:pPr marL="0" indent="0">
              <a:buNone/>
            </a:pPr>
            <a:r>
              <a:rPr lang="en-US" dirty="0"/>
              <a:t>An artificial neuron creates </a:t>
            </a:r>
            <a:r>
              <a:rPr lang="en-US" dirty="0">
                <a:solidFill>
                  <a:srgbClr val="FF0000"/>
                </a:solidFill>
              </a:rPr>
              <a:t>output</a:t>
            </a:r>
            <a:r>
              <a:rPr lang="en-US" dirty="0"/>
              <a:t> using two components: </a:t>
            </a:r>
          </a:p>
          <a:p>
            <a:pPr marL="0" indent="0">
              <a:buNone/>
            </a:pPr>
            <a:r>
              <a:rPr lang="en-US" dirty="0"/>
              <a:t>  (1) </a:t>
            </a:r>
            <a:r>
              <a:rPr lang="en-US" dirty="0">
                <a:solidFill>
                  <a:srgbClr val="C00000"/>
                </a:solidFill>
              </a:rPr>
              <a:t>weighted</a:t>
            </a:r>
            <a:r>
              <a:rPr lang="en-US" dirty="0"/>
              <a:t> sum of inputs plus a </a:t>
            </a:r>
            <a:r>
              <a:rPr lang="en-US" dirty="0">
                <a:solidFill>
                  <a:srgbClr val="C00000"/>
                </a:solidFill>
              </a:rPr>
              <a:t>bias</a:t>
            </a:r>
          </a:p>
          <a:p>
            <a:pPr marL="0" indent="0">
              <a:buNone/>
            </a:pPr>
            <a:r>
              <a:rPr lang="en-US" dirty="0"/>
              <a:t>  (2) </a:t>
            </a:r>
            <a:r>
              <a:rPr lang="en-US" dirty="0">
                <a:solidFill>
                  <a:srgbClr val="C00000"/>
                </a:solidFill>
              </a:rPr>
              <a:t>activation</a:t>
            </a:r>
            <a:r>
              <a:rPr lang="en-US" dirty="0"/>
              <a:t> function.</a:t>
            </a:r>
          </a:p>
          <a:p>
            <a:pPr marL="0" indent="0">
              <a:buNone/>
            </a:pPr>
            <a:endParaRPr lang="en-US" altLang="en-US" dirty="0"/>
          </a:p>
          <a:p>
            <a:pPr>
              <a:buFont typeface="Arial" panose="020B0604020202020204" pitchFamily="34" charset="0"/>
              <a:buChar char="•"/>
            </a:pPr>
            <a:r>
              <a:rPr lang="en-US" altLang="en-US" dirty="0"/>
              <a:t>Weights and bias represent a </a:t>
            </a:r>
            <a:r>
              <a:rPr lang="en-US" altLang="en-US" dirty="0">
                <a:solidFill>
                  <a:srgbClr val="C00000"/>
                </a:solidFill>
              </a:rPr>
              <a:t>linear function </a:t>
            </a:r>
            <a:r>
              <a:rPr lang="en-US" altLang="en-US" dirty="0"/>
              <a:t>on inputs</a:t>
            </a:r>
          </a:p>
          <a:p>
            <a:pPr>
              <a:buFont typeface="Arial" panose="020B0604020202020204" pitchFamily="34" charset="0"/>
              <a:buChar char="•"/>
            </a:pPr>
            <a:r>
              <a:rPr lang="en-US" altLang="en-US" dirty="0"/>
              <a:t>Using Activation function it decides whether it should be </a:t>
            </a:r>
            <a:r>
              <a:rPr lang="en-US" altLang="en-US" dirty="0">
                <a:solidFill>
                  <a:srgbClr val="FF0000"/>
                </a:solidFill>
              </a:rPr>
              <a:t>activated</a:t>
            </a:r>
            <a:r>
              <a:rPr lang="en-US" altLang="en-US" dirty="0"/>
              <a:t> (fired) or not (e.g., output of 1 as activated and 0 as not activated).</a:t>
            </a:r>
          </a:p>
        </p:txBody>
      </p:sp>
      <p:sp>
        <p:nvSpPr>
          <p:cNvPr id="4" name="Oval 3"/>
          <p:cNvSpPr/>
          <p:nvPr/>
        </p:nvSpPr>
        <p:spPr>
          <a:xfrm>
            <a:off x="3539360" y="2950307"/>
            <a:ext cx="914400" cy="764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2073168" y="2790494"/>
            <a:ext cx="1474075" cy="386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2096816" y="3492059"/>
            <a:ext cx="1442544" cy="567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4" idx="0"/>
          </p:cNvCxnSpPr>
          <p:nvPr/>
        </p:nvCxnSpPr>
        <p:spPr>
          <a:xfrm>
            <a:off x="3996560" y="2593425"/>
            <a:ext cx="0" cy="356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857820" y="2174232"/>
            <a:ext cx="277480" cy="369332"/>
          </a:xfrm>
          <a:prstGeom prst="rect">
            <a:avLst/>
          </a:prstGeom>
          <a:noFill/>
        </p:spPr>
        <p:txBody>
          <a:bodyPr wrap="square" rtlCol="0">
            <a:spAutoFit/>
          </a:bodyPr>
          <a:lstStyle/>
          <a:p>
            <a:r>
              <a:rPr lang="en-US" dirty="0"/>
              <a:t>b</a:t>
            </a:r>
          </a:p>
        </p:txBody>
      </p:sp>
      <p:sp>
        <p:nvSpPr>
          <p:cNvPr id="15" name="TextBox 14"/>
          <p:cNvSpPr txBox="1"/>
          <p:nvPr/>
        </p:nvSpPr>
        <p:spPr>
          <a:xfrm>
            <a:off x="2599304" y="2605625"/>
            <a:ext cx="441146" cy="369332"/>
          </a:xfrm>
          <a:prstGeom prst="rect">
            <a:avLst/>
          </a:prstGeom>
          <a:noFill/>
        </p:spPr>
        <p:txBody>
          <a:bodyPr wrap="none" rtlCol="0">
            <a:spAutoFit/>
          </a:bodyPr>
          <a:lstStyle/>
          <a:p>
            <a:r>
              <a:rPr lang="en-US" dirty="0"/>
              <a:t>w</a:t>
            </a:r>
            <a:r>
              <a:rPr lang="en-US" sz="1200" dirty="0"/>
              <a:t>1</a:t>
            </a:r>
            <a:endParaRPr lang="en-US" dirty="0"/>
          </a:p>
        </p:txBody>
      </p:sp>
      <mc:AlternateContent xmlns:mc="http://schemas.openxmlformats.org/markup-compatibility/2006" xmlns:a14="http://schemas.microsoft.com/office/drawing/2010/main">
        <mc:Choice Requires="a14">
          <p:sp>
            <p:nvSpPr>
              <p:cNvPr id="17" name="TextBox 16"/>
              <p:cNvSpPr txBox="1"/>
              <p:nvPr/>
            </p:nvSpPr>
            <p:spPr>
              <a:xfrm>
                <a:off x="1428900" y="2551447"/>
                <a:ext cx="562718" cy="3970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1</m:t>
                          </m:r>
                        </m:sub>
                        <m:sup/>
                      </m:sSubSup>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428900" y="2551447"/>
                <a:ext cx="562718" cy="397032"/>
              </a:xfrm>
              <a:prstGeom prst="rect">
                <a:avLst/>
              </a:prstGeom>
              <a:blipFill>
                <a:blip r:embed="rId2"/>
                <a:stretch>
                  <a:fillRect b="-1538"/>
                </a:stretch>
              </a:blipFill>
            </p:spPr>
            <p:txBody>
              <a:bodyPr/>
              <a:lstStyle/>
              <a:p>
                <a:r>
                  <a:rPr lang="en-US">
                    <a:noFill/>
                  </a:rPr>
                  <a:t> </a:t>
                </a:r>
              </a:p>
            </p:txBody>
          </p:sp>
        </mc:Fallback>
      </mc:AlternateContent>
      <p:sp>
        <p:nvSpPr>
          <p:cNvPr id="18" name="TextBox 17"/>
          <p:cNvSpPr txBox="1"/>
          <p:nvPr/>
        </p:nvSpPr>
        <p:spPr>
          <a:xfrm>
            <a:off x="2624960" y="3701062"/>
            <a:ext cx="473206" cy="369332"/>
          </a:xfrm>
          <a:prstGeom prst="rect">
            <a:avLst/>
          </a:prstGeom>
          <a:noFill/>
        </p:spPr>
        <p:txBody>
          <a:bodyPr wrap="none" rtlCol="0">
            <a:spAutoFit/>
          </a:bodyPr>
          <a:lstStyle/>
          <a:p>
            <a:r>
              <a:rPr lang="en-US" dirty="0" err="1"/>
              <a:t>w</a:t>
            </a:r>
            <a:r>
              <a:rPr lang="en-US" sz="1200" dirty="0" err="1"/>
              <a:t>m</a:t>
            </a:r>
            <a:endParaRPr lang="en-US" dirty="0"/>
          </a:p>
        </p:txBody>
      </p:sp>
      <mc:AlternateContent xmlns:mc="http://schemas.openxmlformats.org/markup-compatibility/2006" xmlns:a14="http://schemas.microsoft.com/office/drawing/2010/main">
        <mc:Choice Requires="a14">
          <p:sp>
            <p:nvSpPr>
              <p:cNvPr id="19" name="TextBox 18"/>
              <p:cNvSpPr txBox="1"/>
              <p:nvPr/>
            </p:nvSpPr>
            <p:spPr>
              <a:xfrm>
                <a:off x="1472221" y="3767955"/>
                <a:ext cx="562718" cy="3929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𝑚</m:t>
                          </m:r>
                        </m:sub>
                        <m:sup/>
                      </m:sSubSup>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1472221" y="3767955"/>
                <a:ext cx="562718" cy="39299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690634" y="2975738"/>
                <a:ext cx="804836" cy="763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nary>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3690634" y="2975738"/>
                <a:ext cx="804836" cy="76309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4604742" y="2835264"/>
                <a:ext cx="3009414" cy="397032"/>
              </a:xfrm>
              <a:prstGeom prst="rect">
                <a:avLst/>
              </a:prstGeom>
              <a:noFill/>
            </p:spPr>
            <p:txBody>
              <a:bodyPr wrap="none" rtlCol="0">
                <a:spAutoFit/>
              </a:bodyPr>
              <a:lstStyle/>
              <a:p>
                <a14:m>
                  <m:oMath xmlns:m="http://schemas.openxmlformats.org/officeDocument/2006/math">
                    <m:sSubSup>
                      <m:sSubSupPr>
                        <m:ctrlPr>
                          <a:rPr lang="en-US" i="1" smtClean="0">
                            <a:latin typeface="Cambria Math" panose="02040503050406030204" pitchFamily="18" charset="0"/>
                          </a:rPr>
                        </m:ctrlPr>
                      </m:sSubSupPr>
                      <m:e>
                        <m:r>
                          <m:rPr>
                            <m:nor/>
                          </m:rPr>
                          <a:rPr lang="es-ES" dirty="0">
                            <a:solidFill>
                              <a:srgbClr val="333333"/>
                            </a:solidFill>
                            <a:latin typeface="AmazonEmber"/>
                          </a:rPr>
                          <m:t>W</m:t>
                        </m:r>
                        <m:r>
                          <m:rPr>
                            <m:nor/>
                          </m:rPr>
                          <a:rPr lang="en-US" b="0" i="0" baseline="-25000" dirty="0" smtClean="0">
                            <a:solidFill>
                              <a:srgbClr val="333333"/>
                            </a:solidFill>
                            <a:latin typeface="AmazonEmber"/>
                          </a:rPr>
                          <m:t>1</m:t>
                        </m:r>
                        <m:r>
                          <a:rPr lang="en-US" b="0" i="1" smtClean="0">
                            <a:latin typeface="Cambria Math" panose="02040503050406030204" pitchFamily="18" charset="0"/>
                          </a:rPr>
                          <m:t>∗</m:t>
                        </m:r>
                        <m:r>
                          <a:rPr lang="en-US" i="1">
                            <a:latin typeface="Cambria Math" panose="02040503050406030204" pitchFamily="18" charset="0"/>
                          </a:rPr>
                          <m:t>𝑋</m:t>
                        </m:r>
                      </m:e>
                      <m:sub>
                        <m:r>
                          <a:rPr lang="en-US" i="1">
                            <a:latin typeface="Cambria Math" panose="02040503050406030204" pitchFamily="18" charset="0"/>
                          </a:rPr>
                          <m:t>1</m:t>
                        </m:r>
                      </m:sub>
                      <m:sup/>
                    </m:sSubSup>
                    <m:r>
                      <a:rPr lang="en-US" b="0" i="1" smtClean="0">
                        <a:latin typeface="Cambria Math" panose="02040503050406030204" pitchFamily="18" charset="0"/>
                      </a:rPr>
                      <m:t>+…+</m:t>
                    </m:r>
                    <m:r>
                      <m:rPr>
                        <m:nor/>
                      </m:rPr>
                      <a:rPr lang="es-ES" dirty="0">
                        <a:solidFill>
                          <a:srgbClr val="333333"/>
                        </a:solidFill>
                        <a:latin typeface="AmazonEmber"/>
                      </a:rPr>
                      <m:t>W</m:t>
                    </m:r>
                    <m:r>
                      <m:rPr>
                        <m:nor/>
                      </m:rPr>
                      <a:rPr lang="en-US" b="0" i="0" baseline="-25000" dirty="0" smtClean="0">
                        <a:solidFill>
                          <a:srgbClr val="333333"/>
                        </a:solidFill>
                        <a:latin typeface="AmazonEmber"/>
                      </a:rPr>
                      <m:t>m</m:t>
                    </m:r>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b="0" i="1" smtClean="0">
                            <a:latin typeface="Cambria Math" panose="02040503050406030204" pitchFamily="18" charset="0"/>
                          </a:rPr>
                          <m:t>𝑚</m:t>
                        </m:r>
                      </m:sub>
                      <m:sup/>
                    </m:sSubSup>
                  </m:oMath>
                </a14:m>
                <a:r>
                  <a:rPr lang="en-US" dirty="0"/>
                  <a:t> + b</a:t>
                </a:r>
              </a:p>
            </p:txBody>
          </p:sp>
        </mc:Choice>
        <mc:Fallback xmlns="">
          <p:sp>
            <p:nvSpPr>
              <p:cNvPr id="24" name="TextBox 23"/>
              <p:cNvSpPr txBox="1">
                <a:spLocks noRot="1" noChangeAspect="1" noMove="1" noResize="1" noEditPoints="1" noAdjustHandles="1" noChangeArrowheads="1" noChangeShapeType="1" noTextEdit="1"/>
              </p:cNvSpPr>
              <p:nvPr/>
            </p:nvSpPr>
            <p:spPr>
              <a:xfrm>
                <a:off x="4604742" y="2835264"/>
                <a:ext cx="3009414" cy="397032"/>
              </a:xfrm>
              <a:prstGeom prst="rect">
                <a:avLst/>
              </a:prstGeom>
              <a:blipFill>
                <a:blip r:embed="rId5"/>
                <a:stretch>
                  <a:fillRect b="-24615"/>
                </a:stretch>
              </a:blipFill>
            </p:spPr>
            <p:txBody>
              <a:bodyPr/>
              <a:lstStyle/>
              <a:p>
                <a:r>
                  <a:rPr lang="en-US">
                    <a:noFill/>
                  </a:rPr>
                  <a:t> </a:t>
                </a:r>
              </a:p>
            </p:txBody>
          </p:sp>
        </mc:Fallback>
      </mc:AlternateContent>
      <p:cxnSp>
        <p:nvCxnSpPr>
          <p:cNvPr id="26" name="Straight Arrow Connector 25"/>
          <p:cNvCxnSpPr>
            <a:stCxn id="20" idx="3"/>
          </p:cNvCxnSpPr>
          <p:nvPr/>
        </p:nvCxnSpPr>
        <p:spPr>
          <a:xfrm flipV="1">
            <a:off x="4495470" y="3332621"/>
            <a:ext cx="3308463" cy="24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7803932" y="2918485"/>
            <a:ext cx="914400" cy="764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a:stCxn id="27" idx="6"/>
          </p:cNvCxnSpPr>
          <p:nvPr/>
        </p:nvCxnSpPr>
        <p:spPr>
          <a:xfrm>
            <a:off x="8718332" y="3300799"/>
            <a:ext cx="1072056" cy="7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078867" y="3022118"/>
            <a:ext cx="747484" cy="523220"/>
          </a:xfrm>
          <a:prstGeom prst="rect">
            <a:avLst/>
          </a:prstGeom>
          <a:noFill/>
        </p:spPr>
        <p:txBody>
          <a:bodyPr wrap="square" rtlCol="0">
            <a:spAutoFit/>
          </a:bodyPr>
          <a:lstStyle/>
          <a:p>
            <a:r>
              <a:rPr lang="en-US" sz="2800" dirty="0"/>
              <a:t>A</a:t>
            </a:r>
          </a:p>
        </p:txBody>
      </p:sp>
      <p:sp>
        <p:nvSpPr>
          <p:cNvPr id="31" name="Rectangle 30"/>
          <p:cNvSpPr/>
          <p:nvPr/>
        </p:nvSpPr>
        <p:spPr>
          <a:xfrm>
            <a:off x="3225422" y="2680011"/>
            <a:ext cx="6028938" cy="12191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3E296DE-2594-B993-7F62-91EB10C6B2AE}"/>
              </a:ext>
            </a:extLst>
          </p:cNvPr>
          <p:cNvSpPr txBox="1"/>
          <p:nvPr/>
        </p:nvSpPr>
        <p:spPr>
          <a:xfrm>
            <a:off x="1428900" y="1842546"/>
            <a:ext cx="9785640" cy="646331"/>
          </a:xfrm>
          <a:prstGeom prst="rect">
            <a:avLst/>
          </a:prstGeom>
          <a:noFill/>
        </p:spPr>
        <p:txBody>
          <a:bodyPr wrap="square">
            <a:spAutoFit/>
          </a:bodyPr>
          <a:lstStyle/>
          <a:p>
            <a:r>
              <a:rPr lang="en-US" b="1" dirty="0">
                <a:solidFill>
                  <a:srgbClr val="FF0000"/>
                </a:solidFill>
              </a:rPr>
              <a:t>Inputs          Weights         Bias                                                              Activation Function              Outputs</a:t>
            </a:r>
          </a:p>
          <a:p>
            <a:r>
              <a:rPr lang="en-US" b="1" dirty="0">
                <a:solidFill>
                  <a:srgbClr val="FF0000"/>
                </a:solidFill>
              </a:rPr>
              <a:t>                                                </a:t>
            </a:r>
          </a:p>
        </p:txBody>
      </p:sp>
      <p:sp>
        <p:nvSpPr>
          <p:cNvPr id="10" name="TextBox 9">
            <a:extLst>
              <a:ext uri="{FF2B5EF4-FFF2-40B4-BE49-F238E27FC236}">
                <a16:creationId xmlns:a16="http://schemas.microsoft.com/office/drawing/2014/main" id="{6B59DB40-A3DA-5BAF-329A-13F1474088D8}"/>
              </a:ext>
            </a:extLst>
          </p:cNvPr>
          <p:cNvSpPr txBox="1"/>
          <p:nvPr/>
        </p:nvSpPr>
        <p:spPr>
          <a:xfrm>
            <a:off x="10161107" y="3046348"/>
            <a:ext cx="747484" cy="523220"/>
          </a:xfrm>
          <a:prstGeom prst="rect">
            <a:avLst/>
          </a:prstGeom>
          <a:noFill/>
        </p:spPr>
        <p:txBody>
          <a:bodyPr wrap="square" rtlCol="0">
            <a:spAutoFit/>
          </a:bodyPr>
          <a:lstStyle/>
          <a:p>
            <a:r>
              <a:rPr lang="en-US" sz="2800" dirty="0"/>
              <a:t>O</a:t>
            </a:r>
          </a:p>
        </p:txBody>
      </p:sp>
      <p:pic>
        <p:nvPicPr>
          <p:cNvPr id="14" name="Picture 13">
            <a:extLst>
              <a:ext uri="{FF2B5EF4-FFF2-40B4-BE49-F238E27FC236}">
                <a16:creationId xmlns:a16="http://schemas.microsoft.com/office/drawing/2014/main" id="{4EE4389B-B903-9D1C-C623-959D302C8280}"/>
              </a:ext>
            </a:extLst>
          </p:cNvPr>
          <p:cNvPicPr>
            <a:picLocks noChangeAspect="1"/>
          </p:cNvPicPr>
          <p:nvPr/>
        </p:nvPicPr>
        <p:blipFill>
          <a:blip r:embed="rId6"/>
          <a:stretch>
            <a:fillRect/>
          </a:stretch>
        </p:blipFill>
        <p:spPr>
          <a:xfrm>
            <a:off x="4805499" y="1802430"/>
            <a:ext cx="2335236" cy="545734"/>
          </a:xfrm>
          <a:prstGeom prst="rect">
            <a:avLst/>
          </a:prstGeom>
        </p:spPr>
      </p:pic>
      <p:sp>
        <p:nvSpPr>
          <p:cNvPr id="9" name="TextBox 8">
            <a:extLst>
              <a:ext uri="{FF2B5EF4-FFF2-40B4-BE49-F238E27FC236}">
                <a16:creationId xmlns:a16="http://schemas.microsoft.com/office/drawing/2014/main" id="{55024203-5A16-AB1B-4246-1D3A3D62A45D}"/>
              </a:ext>
            </a:extLst>
          </p:cNvPr>
          <p:cNvSpPr txBox="1"/>
          <p:nvPr/>
        </p:nvSpPr>
        <p:spPr>
          <a:xfrm>
            <a:off x="1472221" y="3152164"/>
            <a:ext cx="900490" cy="369332"/>
          </a:xfrm>
          <a:prstGeom prst="rect">
            <a:avLst/>
          </a:prstGeom>
          <a:noFill/>
        </p:spPr>
        <p:txBody>
          <a:bodyPr wrap="square">
            <a:spAutoFit/>
          </a:bodyPr>
          <a:lstStyle/>
          <a:p>
            <a:r>
              <a:rPr lang="en-US" dirty="0"/>
              <a:t>…</a:t>
            </a:r>
          </a:p>
        </p:txBody>
      </p:sp>
      <p:sp>
        <p:nvSpPr>
          <p:cNvPr id="11" name="TextBox 10">
            <a:extLst>
              <a:ext uri="{FF2B5EF4-FFF2-40B4-BE49-F238E27FC236}">
                <a16:creationId xmlns:a16="http://schemas.microsoft.com/office/drawing/2014/main" id="{9D3DF1F0-A35C-994F-0BCE-BEB37208A2FC}"/>
              </a:ext>
            </a:extLst>
          </p:cNvPr>
          <p:cNvSpPr txBox="1"/>
          <p:nvPr/>
        </p:nvSpPr>
        <p:spPr>
          <a:xfrm>
            <a:off x="2621603" y="3129987"/>
            <a:ext cx="900490" cy="369332"/>
          </a:xfrm>
          <a:prstGeom prst="rect">
            <a:avLst/>
          </a:prstGeom>
          <a:noFill/>
        </p:spPr>
        <p:txBody>
          <a:bodyPr wrap="square">
            <a:spAutoFit/>
          </a:bodyPr>
          <a:lstStyle/>
          <a:p>
            <a:r>
              <a:rPr lang="en-US" dirty="0"/>
              <a:t>…</a:t>
            </a:r>
          </a:p>
        </p:txBody>
      </p:sp>
    </p:spTree>
    <p:extLst>
      <p:ext uri="{BB962C8B-B14F-4D97-AF65-F5344CB8AC3E}">
        <p14:creationId xmlns:p14="http://schemas.microsoft.com/office/powerpoint/2010/main" val="334057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2913BC94-443B-2766-86F4-793C8326C988}"/>
              </a:ext>
            </a:extLst>
          </p:cNvPr>
          <p:cNvSpPr>
            <a:spLocks noGrp="1"/>
          </p:cNvSpPr>
          <p:nvPr>
            <p:ph type="title"/>
          </p:nvPr>
        </p:nvSpPr>
        <p:spPr/>
        <p:txBody>
          <a:bodyPr/>
          <a:lstStyle/>
          <a:p>
            <a:pPr eaLnBrk="1" hangingPunct="1"/>
            <a:r>
              <a:rPr lang="en-US" altLang="en-US" dirty="0"/>
              <a:t>Activation Function</a:t>
            </a:r>
          </a:p>
        </p:txBody>
      </p:sp>
      <p:sp>
        <p:nvSpPr>
          <p:cNvPr id="29699" name="Content Placeholder 2">
            <a:extLst>
              <a:ext uri="{FF2B5EF4-FFF2-40B4-BE49-F238E27FC236}">
                <a16:creationId xmlns:a16="http://schemas.microsoft.com/office/drawing/2014/main" id="{FBD7C80E-CAE9-8917-5615-44E883F84EF7}"/>
              </a:ext>
            </a:extLst>
          </p:cNvPr>
          <p:cNvSpPr>
            <a:spLocks noGrp="1"/>
          </p:cNvSpPr>
          <p:nvPr>
            <p:ph idx="1"/>
          </p:nvPr>
        </p:nvSpPr>
        <p:spPr/>
        <p:txBody>
          <a:bodyPr/>
          <a:lstStyle/>
          <a:p>
            <a:r>
              <a:rPr lang="en-US" altLang="en-US" sz="2400" dirty="0"/>
              <a:t>Most of </a:t>
            </a:r>
            <a:r>
              <a:rPr lang="en-US" altLang="en-US" sz="2400" dirty="0">
                <a:solidFill>
                  <a:srgbClr val="C00000"/>
                </a:solidFill>
              </a:rPr>
              <a:t>real-world</a:t>
            </a:r>
            <a:r>
              <a:rPr lang="en-US" altLang="en-US" sz="2400" dirty="0"/>
              <a:t> relationships are </a:t>
            </a:r>
            <a:r>
              <a:rPr lang="en-US" altLang="en-US" sz="2400" dirty="0">
                <a:solidFill>
                  <a:srgbClr val="C00000"/>
                </a:solidFill>
              </a:rPr>
              <a:t>non-linear</a:t>
            </a:r>
            <a:endParaRPr lang="en-US" sz="2400" dirty="0"/>
          </a:p>
          <a:p>
            <a:r>
              <a:rPr lang="en-US" sz="2400" dirty="0"/>
              <a:t>Without activation function, the output would be a polynomial </a:t>
            </a:r>
            <a:r>
              <a:rPr lang="en-US" sz="2400" dirty="0">
                <a:solidFill>
                  <a:srgbClr val="FF0000"/>
                </a:solidFill>
              </a:rPr>
              <a:t>linear</a:t>
            </a:r>
            <a:r>
              <a:rPr lang="en-US" sz="2400" dirty="0"/>
              <a:t> function with less power to learn complex patterns comparing non-leaner functions</a:t>
            </a:r>
          </a:p>
          <a:p>
            <a:r>
              <a:rPr lang="en-US" altLang="en-US" sz="2400" dirty="0">
                <a:solidFill>
                  <a:srgbClr val="C00000"/>
                </a:solidFill>
              </a:rPr>
              <a:t>Non-Linear</a:t>
            </a:r>
            <a:r>
              <a:rPr lang="en-US" altLang="en-US" sz="2400" dirty="0"/>
              <a:t> activation functions can learn </a:t>
            </a:r>
            <a:r>
              <a:rPr lang="en-US" altLang="en-US" sz="2400" dirty="0">
                <a:solidFill>
                  <a:srgbClr val="C00000"/>
                </a:solidFill>
              </a:rPr>
              <a:t>complex</a:t>
            </a:r>
            <a:r>
              <a:rPr lang="en-US" altLang="en-US" sz="2400" dirty="0"/>
              <a:t> relationships between the inputs and response and approximate a </a:t>
            </a:r>
            <a:r>
              <a:rPr lang="en-US" altLang="en-US" sz="2400" dirty="0">
                <a:solidFill>
                  <a:srgbClr val="C00000"/>
                </a:solidFill>
              </a:rPr>
              <a:t>wide range of functions</a:t>
            </a:r>
          </a:p>
          <a:p>
            <a:r>
              <a:rPr lang="en-US" altLang="en-US" sz="2400" dirty="0"/>
              <a:t>There are </a:t>
            </a:r>
            <a:r>
              <a:rPr lang="en-US" altLang="en-US" sz="2400" dirty="0">
                <a:solidFill>
                  <a:srgbClr val="C00000"/>
                </a:solidFill>
              </a:rPr>
              <a:t>several </a:t>
            </a:r>
            <a:r>
              <a:rPr lang="en-US" altLang="en-US" sz="2400" dirty="0"/>
              <a:t>non-linear activation functions in neural networks</a:t>
            </a:r>
          </a:p>
          <a:p>
            <a:endParaRPr lang="en-US" sz="2400" dirty="0"/>
          </a:p>
          <a:p>
            <a:pPr eaLnBrk="1" hangingPunct="1"/>
            <a:endParaRPr lang="en-US" altLang="en-US" sz="2400" dirty="0"/>
          </a:p>
          <a:p>
            <a:pPr eaLnBrk="1" hangingPunct="1"/>
            <a:endParaRPr lang="en-US" altLang="en-US" sz="2400" dirty="0"/>
          </a:p>
          <a:p>
            <a:pPr eaLnBrk="1" hangingPunct="1"/>
            <a:endParaRPr lang="en-US" altLang="en-US" sz="2400" dirty="0"/>
          </a:p>
        </p:txBody>
      </p:sp>
      <p:pic>
        <p:nvPicPr>
          <p:cNvPr id="4" name="Picture 3">
            <a:extLst>
              <a:ext uri="{FF2B5EF4-FFF2-40B4-BE49-F238E27FC236}">
                <a16:creationId xmlns:a16="http://schemas.microsoft.com/office/drawing/2014/main" id="{6B0D2AB1-C6F3-A355-622E-A16AC37D2926}"/>
              </a:ext>
            </a:extLst>
          </p:cNvPr>
          <p:cNvPicPr>
            <a:picLocks noChangeAspect="1"/>
          </p:cNvPicPr>
          <p:nvPr/>
        </p:nvPicPr>
        <p:blipFill>
          <a:blip r:embed="rId2"/>
          <a:stretch>
            <a:fillRect/>
          </a:stretch>
        </p:blipFill>
        <p:spPr>
          <a:xfrm>
            <a:off x="1783230" y="4561840"/>
            <a:ext cx="8360587" cy="21463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D2B7D30D-CBC4-F194-90AC-D698C0F465D0}"/>
              </a:ext>
            </a:extLst>
          </p:cNvPr>
          <p:cNvSpPr>
            <a:spLocks noGrp="1"/>
          </p:cNvSpPr>
          <p:nvPr>
            <p:ph type="title"/>
          </p:nvPr>
        </p:nvSpPr>
        <p:spPr>
          <a:xfrm>
            <a:off x="914400" y="292100"/>
            <a:ext cx="10363200" cy="1123950"/>
          </a:xfrm>
        </p:spPr>
        <p:txBody>
          <a:bodyPr/>
          <a:lstStyle/>
          <a:p>
            <a:r>
              <a:rPr lang="en-US" altLang="en-US" dirty="0"/>
              <a:t>Activation Functions - Sigmoid</a:t>
            </a:r>
          </a:p>
        </p:txBody>
      </p:sp>
      <p:pic>
        <p:nvPicPr>
          <p:cNvPr id="2" name="Picture 6" descr="https://cdn-images-1.medium.com/max/800/0*5euYS7InCmDP08ir.">
            <a:extLst>
              <a:ext uri="{FF2B5EF4-FFF2-40B4-BE49-F238E27FC236}">
                <a16:creationId xmlns:a16="http://schemas.microsoft.com/office/drawing/2014/main" id="{F5A4C31E-A55E-2398-AF2D-8C2947AC7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0135" y="3192321"/>
            <a:ext cx="4340225" cy="286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EEB2EEC3-9C95-C0BB-6221-71B370178DAF}"/>
              </a:ext>
            </a:extLst>
          </p:cNvPr>
          <p:cNvPicPr>
            <a:picLocks noChangeAspect="1"/>
          </p:cNvPicPr>
          <p:nvPr/>
        </p:nvPicPr>
        <p:blipFill>
          <a:blip r:embed="rId3"/>
          <a:stretch>
            <a:fillRect/>
          </a:stretch>
        </p:blipFill>
        <p:spPr>
          <a:xfrm>
            <a:off x="7300984" y="2097900"/>
            <a:ext cx="3438525" cy="695325"/>
          </a:xfrm>
          <a:prstGeom prst="rect">
            <a:avLst/>
          </a:prstGeom>
        </p:spPr>
      </p:pic>
      <p:sp>
        <p:nvSpPr>
          <p:cNvPr id="8" name="Content Placeholder 7">
            <a:extLst>
              <a:ext uri="{FF2B5EF4-FFF2-40B4-BE49-F238E27FC236}">
                <a16:creationId xmlns:a16="http://schemas.microsoft.com/office/drawing/2014/main" id="{848AEDC8-7BF6-747F-4220-54AB2AC40BD7}"/>
              </a:ext>
            </a:extLst>
          </p:cNvPr>
          <p:cNvSpPr>
            <a:spLocks noGrp="1"/>
          </p:cNvSpPr>
          <p:nvPr>
            <p:ph sz="quarter" idx="13"/>
          </p:nvPr>
        </p:nvSpPr>
        <p:spPr>
          <a:xfrm>
            <a:off x="1001640" y="1956826"/>
            <a:ext cx="5848495" cy="4224792"/>
          </a:xfrm>
        </p:spPr>
        <p:txBody>
          <a:bodyPr/>
          <a:lstStyle/>
          <a:p>
            <a:r>
              <a:rPr lang="en-US" altLang="en-US" sz="2800" dirty="0"/>
              <a:t>It is </a:t>
            </a:r>
            <a:r>
              <a:rPr lang="en-US" altLang="en-US" sz="2800" dirty="0">
                <a:solidFill>
                  <a:srgbClr val="FF0000"/>
                </a:solidFill>
              </a:rPr>
              <a:t>nonlinear</a:t>
            </a:r>
            <a:r>
              <a:rPr lang="en-US" altLang="en-US" sz="2800" dirty="0"/>
              <a:t> in nature. Combinations of this function are also nonlinear</a:t>
            </a:r>
          </a:p>
          <a:p>
            <a:endParaRPr lang="en-US" altLang="en-US" sz="2800" dirty="0"/>
          </a:p>
          <a:p>
            <a:r>
              <a:rPr lang="en-US" dirty="0"/>
              <a:t>the output of the activation function is always going to be in range </a:t>
            </a:r>
            <a:r>
              <a:rPr lang="en-US" dirty="0">
                <a:solidFill>
                  <a:srgbClr val="FF0000"/>
                </a:solidFill>
              </a:rPr>
              <a:t>(0,1)</a:t>
            </a:r>
          </a:p>
          <a:p>
            <a:pPr marL="0" indent="0">
              <a:buNone/>
            </a:pPr>
            <a:endParaRPr lang="en-US" dirty="0">
              <a:solidFill>
                <a:srgbClr val="FF0000"/>
              </a:solidFill>
            </a:endParaRPr>
          </a:p>
          <a:p>
            <a:r>
              <a:rPr lang="en-US" dirty="0"/>
              <a:t>Sigmoid functions can be used in </a:t>
            </a:r>
            <a:r>
              <a:rPr lang="en-US" dirty="0">
                <a:solidFill>
                  <a:srgbClr val="FF0000"/>
                </a:solidFill>
              </a:rPr>
              <a:t>binary</a:t>
            </a:r>
            <a:r>
              <a:rPr lang="en-US" dirty="0"/>
              <a:t> </a:t>
            </a:r>
            <a:r>
              <a:rPr lang="en-US" dirty="0">
                <a:solidFill>
                  <a:srgbClr val="FF0000"/>
                </a:solidFill>
              </a:rPr>
              <a:t>classification</a:t>
            </a:r>
            <a:r>
              <a:rPr lang="en-US" dirty="0"/>
              <a:t> (&gt; 0.5 is 1 else 0)</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8335F-F78B-45EE-4345-401FA363DC18}"/>
              </a:ext>
            </a:extLst>
          </p:cNvPr>
          <p:cNvSpPr>
            <a:spLocks noGrp="1"/>
          </p:cNvSpPr>
          <p:nvPr>
            <p:ph type="title"/>
          </p:nvPr>
        </p:nvSpPr>
        <p:spPr/>
        <p:txBody>
          <a:bodyPr>
            <a:normAutofit/>
          </a:bodyPr>
          <a:lstStyle/>
          <a:p>
            <a:r>
              <a:rPr lang="en-US" dirty="0"/>
              <a:t>Logistic Regression as a Neuron with Sigmoid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A96B82-EF1B-0EE5-EB13-4F15C5B08509}"/>
                  </a:ext>
                </a:extLst>
              </p:cNvPr>
              <p:cNvSpPr>
                <a:spLocks noGrp="1"/>
              </p:cNvSpPr>
              <p:nvPr>
                <p:ph sz="quarter" idx="13"/>
              </p:nvPr>
            </p:nvSpPr>
            <p:spPr/>
            <p:txBody>
              <a:bodyPr/>
              <a:lstStyle/>
              <a:p>
                <a:pPr marL="0" indent="0">
                  <a:buNone/>
                </a:pPr>
                <a:r>
                  <a:rPr lang="en-US" dirty="0"/>
                  <a:t>A Neuron with Sigmoid as Activation Function:</a:t>
                </a:r>
              </a:p>
              <a:p>
                <a:pPr marL="0" indent="0">
                  <a:buNone/>
                </a:pPr>
                <a:r>
                  <a:rPr lang="en-US" dirty="0"/>
                  <a:t>Output = Sigmoid (</a:t>
                </a:r>
                <a:r>
                  <a:rPr lang="es-ES" dirty="0">
                    <a:solidFill>
                      <a:srgbClr val="333333"/>
                    </a:solidFill>
                    <a:latin typeface="AmazonEmber"/>
                  </a:rPr>
                  <a:t>W</a:t>
                </a:r>
                <a:r>
                  <a:rPr lang="es-ES" baseline="-25000" dirty="0">
                    <a:solidFill>
                      <a:srgbClr val="333333"/>
                    </a:solidFill>
                    <a:latin typeface="AmazonEmber"/>
                  </a:rPr>
                  <a:t>0 </a:t>
                </a:r>
                <a14:m>
                  <m:oMath xmlns:m="http://schemas.openxmlformats.org/officeDocument/2006/math">
                    <m:r>
                      <a:rPr lang="en-US" b="0" i="0" smtClean="0">
                        <a:latin typeface="Cambria Math" panose="02040503050406030204" pitchFamily="18" charset="0"/>
                      </a:rPr>
                      <m:t>+ </m:t>
                    </m:r>
                    <m:sSubSup>
                      <m:sSubSupPr>
                        <m:ctrlPr>
                          <a:rPr lang="en-US" i="1" smtClean="0">
                            <a:latin typeface="Cambria Math" panose="02040503050406030204" pitchFamily="18" charset="0"/>
                          </a:rPr>
                        </m:ctrlPr>
                      </m:sSubSupPr>
                      <m:e>
                        <m:r>
                          <m:rPr>
                            <m:nor/>
                          </m:rPr>
                          <a:rPr lang="es-ES" dirty="0">
                            <a:solidFill>
                              <a:srgbClr val="333333"/>
                            </a:solidFill>
                            <a:latin typeface="AmazonEmber"/>
                          </a:rPr>
                          <m:t>W</m:t>
                        </m:r>
                        <m:r>
                          <m:rPr>
                            <m:nor/>
                          </m:rPr>
                          <a:rPr lang="en-US" b="0" i="0" baseline="-25000" dirty="0" smtClean="0">
                            <a:solidFill>
                              <a:srgbClr val="333333"/>
                            </a:solidFill>
                            <a:latin typeface="AmazonEmber"/>
                          </a:rPr>
                          <m:t>1</m:t>
                        </m:r>
                        <m:r>
                          <a:rPr lang="en-US" b="0" i="1" smtClean="0">
                            <a:latin typeface="Cambria Math" panose="02040503050406030204" pitchFamily="18" charset="0"/>
                          </a:rPr>
                          <m:t>∗</m:t>
                        </m:r>
                        <m:r>
                          <a:rPr lang="en-US" i="1">
                            <a:latin typeface="Cambria Math" panose="02040503050406030204" pitchFamily="18" charset="0"/>
                          </a:rPr>
                          <m:t>𝑋</m:t>
                        </m:r>
                      </m:e>
                      <m:sub>
                        <m:r>
                          <a:rPr lang="en-US" i="1">
                            <a:latin typeface="Cambria Math" panose="02040503050406030204" pitchFamily="18" charset="0"/>
                          </a:rPr>
                          <m:t>1</m:t>
                        </m:r>
                      </m:sub>
                      <m:sup/>
                    </m:sSubSup>
                    <m:r>
                      <a:rPr lang="en-US" b="0" i="1" smtClean="0">
                        <a:latin typeface="Cambria Math" panose="02040503050406030204" pitchFamily="18" charset="0"/>
                      </a:rPr>
                      <m:t>+…+</m:t>
                    </m:r>
                    <m:r>
                      <m:rPr>
                        <m:nor/>
                      </m:rPr>
                      <a:rPr lang="es-ES" dirty="0">
                        <a:solidFill>
                          <a:srgbClr val="333333"/>
                        </a:solidFill>
                        <a:latin typeface="AmazonEmber"/>
                      </a:rPr>
                      <m:t>W</m:t>
                    </m:r>
                    <m:r>
                      <m:rPr>
                        <m:nor/>
                      </m:rPr>
                      <a:rPr lang="en-US" b="0" i="0" baseline="-25000" dirty="0" smtClean="0">
                        <a:solidFill>
                          <a:srgbClr val="333333"/>
                        </a:solidFill>
                        <a:latin typeface="AmazonEmber"/>
                      </a:rPr>
                      <m:t>m</m:t>
                    </m:r>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b="0" i="1" smtClean="0">
                            <a:latin typeface="Cambria Math" panose="02040503050406030204" pitchFamily="18" charset="0"/>
                          </a:rPr>
                          <m:t>𝑚</m:t>
                        </m:r>
                      </m:sub>
                      <m:sup/>
                    </m:sSubSup>
                  </m:oMath>
                </a14:m>
                <a:r>
                  <a:rPr lang="en-US" dirty="0"/>
                  <a:t> )</a:t>
                </a:r>
              </a:p>
              <a:p>
                <a:pPr marL="0" indent="0">
                  <a:buNone/>
                </a:pPr>
                <a:endParaRPr lang="en-US" dirty="0"/>
              </a:p>
              <a:p>
                <a:pPr marL="0" indent="0">
                  <a:buNone/>
                </a:pPr>
                <a:r>
                  <a:rPr lang="en-US" dirty="0"/>
                  <a:t>Multi-variate Logistic Regression: </a:t>
                </a:r>
              </a:p>
              <a:p>
                <a:pPr marL="0" indent="0">
                  <a:buNone/>
                </a:pPr>
                <a:r>
                  <a:rPr lang="es-ES" sz="2800" b="0" i="1" dirty="0">
                    <a:solidFill>
                      <a:srgbClr val="333333"/>
                    </a:solidFill>
                    <a:effectLst/>
                    <a:latin typeface="AmazonEmber"/>
                  </a:rPr>
                  <a:t>Y = </a:t>
                </a:r>
                <a:r>
                  <a:rPr lang="es-ES" sz="2800" b="0" i="1" dirty="0" err="1">
                    <a:solidFill>
                      <a:srgbClr val="333333"/>
                    </a:solidFill>
                    <a:effectLst/>
                    <a:latin typeface="AmazonEmber"/>
                  </a:rPr>
                  <a:t>Sigmoid</a:t>
                </a:r>
                <a:r>
                  <a:rPr lang="es-ES" sz="2800" b="0" i="1" dirty="0">
                    <a:solidFill>
                      <a:srgbClr val="333333"/>
                    </a:solidFill>
                    <a:effectLst/>
                    <a:latin typeface="AmazonEmber"/>
                  </a:rPr>
                  <a:t> </a:t>
                </a:r>
                <a:r>
                  <a:rPr lang="es-ES" sz="2800" b="0" i="0" dirty="0">
                    <a:solidFill>
                      <a:srgbClr val="333333"/>
                    </a:solidFill>
                    <a:effectLst/>
                    <a:latin typeface="AmazonEmber"/>
                  </a:rPr>
                  <a:t>(β</a:t>
                </a:r>
                <a:r>
                  <a:rPr lang="es-ES" sz="2800" b="0" i="0" baseline="-25000" dirty="0">
                    <a:solidFill>
                      <a:srgbClr val="333333"/>
                    </a:solidFill>
                    <a:effectLst/>
                    <a:latin typeface="AmazonEmber"/>
                  </a:rPr>
                  <a:t>0</a:t>
                </a:r>
                <a:r>
                  <a:rPr lang="es-ES" sz="2800" b="0" i="0" dirty="0">
                    <a:solidFill>
                      <a:srgbClr val="333333"/>
                    </a:solidFill>
                    <a:effectLst/>
                    <a:latin typeface="AmazonEmber"/>
                  </a:rPr>
                  <a:t> + β</a:t>
                </a:r>
                <a:r>
                  <a:rPr lang="es-ES" sz="2800" b="0" i="0" baseline="-25000" dirty="0">
                    <a:solidFill>
                      <a:srgbClr val="333333"/>
                    </a:solidFill>
                    <a:effectLst/>
                    <a:latin typeface="AmazonEmber"/>
                  </a:rPr>
                  <a:t>1</a:t>
                </a:r>
                <a:r>
                  <a:rPr lang="es-ES" sz="2800" b="0" i="1" dirty="0">
                    <a:solidFill>
                      <a:srgbClr val="333333"/>
                    </a:solidFill>
                    <a:effectLst/>
                    <a:latin typeface="AmazonEmber"/>
                  </a:rPr>
                  <a:t>x</a:t>
                </a:r>
                <a:r>
                  <a:rPr lang="es-ES" sz="2800" b="0" i="0" baseline="-25000" dirty="0">
                    <a:solidFill>
                      <a:srgbClr val="333333"/>
                    </a:solidFill>
                    <a:effectLst/>
                    <a:latin typeface="AmazonEmber"/>
                  </a:rPr>
                  <a:t>1</a:t>
                </a:r>
                <a:r>
                  <a:rPr lang="es-ES" sz="2800" b="0" i="0" dirty="0">
                    <a:solidFill>
                      <a:srgbClr val="333333"/>
                    </a:solidFill>
                    <a:effectLst/>
                    <a:latin typeface="AmazonEmber"/>
                  </a:rPr>
                  <a:t> + β</a:t>
                </a:r>
                <a:r>
                  <a:rPr lang="es-ES" sz="2800" b="0" i="0" baseline="-25000" dirty="0">
                    <a:solidFill>
                      <a:srgbClr val="333333"/>
                    </a:solidFill>
                    <a:effectLst/>
                    <a:latin typeface="AmazonEmber"/>
                  </a:rPr>
                  <a:t>2</a:t>
                </a:r>
                <a:r>
                  <a:rPr lang="es-ES" sz="2800" b="0" i="1" dirty="0">
                    <a:solidFill>
                      <a:srgbClr val="333333"/>
                    </a:solidFill>
                    <a:effectLst/>
                    <a:latin typeface="AmazonEmber"/>
                  </a:rPr>
                  <a:t>x</a:t>
                </a:r>
                <a:r>
                  <a:rPr lang="es-ES" sz="2800" b="0" i="0" baseline="-25000" dirty="0">
                    <a:solidFill>
                      <a:srgbClr val="333333"/>
                    </a:solidFill>
                    <a:effectLst/>
                    <a:latin typeface="AmazonEmber"/>
                  </a:rPr>
                  <a:t>2</a:t>
                </a:r>
                <a:r>
                  <a:rPr lang="es-ES" sz="2800" b="0" i="0" dirty="0">
                    <a:solidFill>
                      <a:srgbClr val="333333"/>
                    </a:solidFill>
                    <a:effectLst/>
                    <a:latin typeface="AmazonEmber"/>
                  </a:rPr>
                  <a:t>+… β</a:t>
                </a:r>
                <a:r>
                  <a:rPr lang="es-ES" sz="2800" b="0" i="0" baseline="-25000" dirty="0" err="1">
                    <a:solidFill>
                      <a:srgbClr val="333333"/>
                    </a:solidFill>
                    <a:effectLst/>
                    <a:latin typeface="AmazonEmber"/>
                  </a:rPr>
                  <a:t>n</a:t>
                </a:r>
                <a:r>
                  <a:rPr lang="es-ES" sz="2800" b="0" i="1" dirty="0" err="1">
                    <a:solidFill>
                      <a:srgbClr val="333333"/>
                    </a:solidFill>
                    <a:effectLst/>
                    <a:latin typeface="AmazonEmber"/>
                  </a:rPr>
                  <a:t>x</a:t>
                </a:r>
                <a:r>
                  <a:rPr lang="es-ES" sz="2800" b="0" i="0" baseline="-25000" dirty="0" err="1">
                    <a:solidFill>
                      <a:srgbClr val="333333"/>
                    </a:solidFill>
                    <a:effectLst/>
                    <a:latin typeface="AmazonEmber"/>
                  </a:rPr>
                  <a:t>n</a:t>
                </a:r>
                <a:r>
                  <a:rPr lang="es-ES" sz="2800" b="0" i="0" dirty="0">
                    <a:solidFill>
                      <a:srgbClr val="333333"/>
                    </a:solidFill>
                    <a:effectLst/>
                    <a:latin typeface="AmazonEmber"/>
                  </a:rPr>
                  <a:t>)</a:t>
                </a:r>
              </a:p>
              <a:p>
                <a:pPr marL="0" indent="0">
                  <a:buNone/>
                </a:pPr>
                <a:endParaRPr lang="es-ES" dirty="0">
                  <a:solidFill>
                    <a:srgbClr val="333333"/>
                  </a:solidFill>
                  <a:latin typeface="AmazonEmber"/>
                </a:endParaRPr>
              </a:p>
              <a:p>
                <a:pPr marL="0" indent="0">
                  <a:buNone/>
                </a:pPr>
                <a:r>
                  <a:rPr lang="es-ES" sz="2800" b="0" i="0" dirty="0" err="1">
                    <a:solidFill>
                      <a:srgbClr val="C00000"/>
                    </a:solidFill>
                    <a:effectLst/>
                    <a:latin typeface="AmazonEmber"/>
                  </a:rPr>
                  <a:t>Weights</a:t>
                </a:r>
                <a:r>
                  <a:rPr lang="es-ES" sz="2800" b="0" i="0" dirty="0">
                    <a:solidFill>
                      <a:srgbClr val="333333"/>
                    </a:solidFill>
                    <a:effectLst/>
                    <a:latin typeface="AmazonEmber"/>
                  </a:rPr>
                  <a:t> (</a:t>
                </a:r>
                <a14:m>
                  <m:oMath xmlns:m="http://schemas.openxmlformats.org/officeDocument/2006/math">
                    <m:r>
                      <m:rPr>
                        <m:nor/>
                      </m:rPr>
                      <a:rPr lang="en-US" b="0" i="0" dirty="0" smtClean="0">
                        <a:solidFill>
                          <a:srgbClr val="333333"/>
                        </a:solidFill>
                        <a:latin typeface="AmazonEmber"/>
                      </a:rPr>
                      <m:t>w</m:t>
                    </m:r>
                    <m:r>
                      <m:rPr>
                        <m:nor/>
                      </m:rPr>
                      <a:rPr lang="es-ES" baseline="-25000" dirty="0">
                        <a:solidFill>
                          <a:srgbClr val="333333"/>
                        </a:solidFill>
                        <a:latin typeface="AmazonEmber"/>
                      </a:rPr>
                      <m:t>i</m:t>
                    </m:r>
                  </m:oMath>
                </a14:m>
                <a:r>
                  <a:rPr lang="es-ES" sz="2800" b="0" i="0" dirty="0">
                    <a:solidFill>
                      <a:srgbClr val="333333"/>
                    </a:solidFill>
                    <a:effectLst/>
                    <a:latin typeface="AmazonEmber"/>
                  </a:rPr>
                  <a:t>) </a:t>
                </a:r>
                <a:r>
                  <a:rPr lang="es-ES" sz="2800" b="0" i="0" dirty="0">
                    <a:solidFill>
                      <a:srgbClr val="333333"/>
                    </a:solidFill>
                    <a:effectLst/>
                    <a:latin typeface="AmazonEmber"/>
                    <a:sym typeface="Wingdings" panose="05000000000000000000" pitchFamily="2" charset="2"/>
                  </a:rPr>
                  <a:t> Regresión </a:t>
                </a:r>
                <a:r>
                  <a:rPr lang="en-US" sz="2800" dirty="0">
                    <a:solidFill>
                      <a:srgbClr val="C00000"/>
                    </a:solidFill>
                  </a:rPr>
                  <a:t>Coefficients</a:t>
                </a:r>
                <a:r>
                  <a:rPr lang="en-US" sz="2800" dirty="0"/>
                  <a:t> (</a:t>
                </a:r>
                <a:r>
                  <a:rPr lang="es-ES" dirty="0">
                    <a:solidFill>
                      <a:srgbClr val="333333"/>
                    </a:solidFill>
                    <a:latin typeface="AmazonEmber"/>
                  </a:rPr>
                  <a:t>β</a:t>
                </a:r>
                <a:r>
                  <a:rPr lang="es-ES" baseline="-25000" dirty="0">
                    <a:solidFill>
                      <a:srgbClr val="333333"/>
                    </a:solidFill>
                    <a:latin typeface="AmazonEmber"/>
                  </a:rPr>
                  <a:t>i</a:t>
                </a:r>
                <a:r>
                  <a:rPr lang="en-US" sz="2800" dirty="0"/>
                  <a:t>)</a:t>
                </a:r>
              </a:p>
              <a:p>
                <a:pPr marL="0" indent="0">
                  <a:buNone/>
                </a:pPr>
                <a:r>
                  <a:rPr lang="en-US" b="0" i="0" dirty="0">
                    <a:solidFill>
                      <a:srgbClr val="C00000"/>
                    </a:solidFill>
                    <a:effectLst/>
                    <a:latin typeface="AmazonEmber"/>
                  </a:rPr>
                  <a:t>Bias</a:t>
                </a:r>
                <a:r>
                  <a:rPr lang="en-US" b="0" i="0" dirty="0">
                    <a:solidFill>
                      <a:srgbClr val="333333"/>
                    </a:solidFill>
                    <a:effectLst/>
                    <a:latin typeface="AmazonEmber"/>
                  </a:rPr>
                  <a:t> (</a:t>
                </a:r>
                <a:r>
                  <a:rPr lang="es-ES" dirty="0">
                    <a:solidFill>
                      <a:srgbClr val="333333"/>
                    </a:solidFill>
                    <a:latin typeface="AmazonEmber"/>
                  </a:rPr>
                  <a:t>W</a:t>
                </a:r>
                <a:r>
                  <a:rPr lang="es-ES" baseline="-25000" dirty="0">
                    <a:solidFill>
                      <a:srgbClr val="333333"/>
                    </a:solidFill>
                    <a:latin typeface="AmazonEmber"/>
                  </a:rPr>
                  <a:t>0</a:t>
                </a:r>
                <a:r>
                  <a:rPr lang="en-US" b="0" i="0" dirty="0">
                    <a:solidFill>
                      <a:srgbClr val="333333"/>
                    </a:solidFill>
                    <a:effectLst/>
                    <a:latin typeface="AmazonEmber"/>
                  </a:rPr>
                  <a:t> or b) </a:t>
                </a:r>
                <a:r>
                  <a:rPr lang="en-US" b="0" i="0" dirty="0">
                    <a:solidFill>
                      <a:srgbClr val="333333"/>
                    </a:solidFill>
                    <a:effectLst/>
                    <a:latin typeface="AmazonEmber"/>
                    <a:sym typeface="Wingdings" panose="05000000000000000000" pitchFamily="2" charset="2"/>
                  </a:rPr>
                  <a:t> </a:t>
                </a:r>
                <a:r>
                  <a:rPr lang="en-US" b="0" i="0" dirty="0">
                    <a:solidFill>
                      <a:srgbClr val="C00000"/>
                    </a:solidFill>
                    <a:effectLst/>
                    <a:latin typeface="AmazonEmber"/>
                    <a:sym typeface="Wingdings" panose="05000000000000000000" pitchFamily="2" charset="2"/>
                  </a:rPr>
                  <a:t>Intercept</a:t>
                </a:r>
                <a:r>
                  <a:rPr lang="en-US" b="0" i="0" dirty="0">
                    <a:solidFill>
                      <a:srgbClr val="333333"/>
                    </a:solidFill>
                    <a:effectLst/>
                    <a:latin typeface="AmazonEmber"/>
                    <a:sym typeface="Wingdings" panose="05000000000000000000" pitchFamily="2" charset="2"/>
                  </a:rPr>
                  <a:t> (</a:t>
                </a:r>
                <a:r>
                  <a:rPr lang="es-ES" sz="2800" b="0" i="0" dirty="0">
                    <a:solidFill>
                      <a:srgbClr val="333333"/>
                    </a:solidFill>
                    <a:effectLst/>
                    <a:latin typeface="AmazonEmber"/>
                  </a:rPr>
                  <a:t>β</a:t>
                </a:r>
                <a:r>
                  <a:rPr lang="es-ES" sz="2800" b="0" i="0" baseline="-25000" dirty="0">
                    <a:solidFill>
                      <a:srgbClr val="333333"/>
                    </a:solidFill>
                    <a:effectLst/>
                    <a:latin typeface="AmazonEmber"/>
                  </a:rPr>
                  <a:t>0</a:t>
                </a:r>
                <a:r>
                  <a:rPr lang="en-US" b="0" i="0" dirty="0">
                    <a:solidFill>
                      <a:srgbClr val="333333"/>
                    </a:solidFill>
                    <a:effectLst/>
                    <a:latin typeface="AmazonEmber"/>
                    <a:sym typeface="Wingdings" panose="05000000000000000000" pitchFamily="2" charset="2"/>
                  </a:rPr>
                  <a:t> or a)</a:t>
                </a:r>
                <a:endParaRPr lang="es-ES" sz="2800" b="0" i="0" dirty="0">
                  <a:solidFill>
                    <a:srgbClr val="333333"/>
                  </a:solidFill>
                  <a:effectLst/>
                  <a:latin typeface="AmazonEmber"/>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DBA96B82-EF1B-0EE5-EB13-4F15C5B08509}"/>
                  </a:ext>
                </a:extLst>
              </p:cNvPr>
              <p:cNvSpPr>
                <a:spLocks noGrp="1" noRot="1" noChangeAspect="1" noMove="1" noResize="1" noEditPoints="1" noAdjustHandles="1" noChangeArrowheads="1" noChangeShapeType="1" noTextEdit="1"/>
              </p:cNvSpPr>
              <p:nvPr>
                <p:ph sz="quarter" idx="13"/>
              </p:nvPr>
            </p:nvSpPr>
            <p:spPr>
              <a:blipFill>
                <a:blip r:embed="rId2"/>
                <a:stretch>
                  <a:fillRect l="-1235" t="-2453" b="-1010"/>
                </a:stretch>
              </a:blipFill>
            </p:spPr>
            <p:txBody>
              <a:bodyPr/>
              <a:lstStyle/>
              <a:p>
                <a:r>
                  <a:rPr lang="en-US">
                    <a:noFill/>
                  </a:rPr>
                  <a:t> </a:t>
                </a:r>
              </a:p>
            </p:txBody>
          </p:sp>
        </mc:Fallback>
      </mc:AlternateContent>
      <p:pic>
        <p:nvPicPr>
          <p:cNvPr id="5" name="Picture 4" descr="A diagram of a function&#10;&#10;Description automatically generated">
            <a:extLst>
              <a:ext uri="{FF2B5EF4-FFF2-40B4-BE49-F238E27FC236}">
                <a16:creationId xmlns:a16="http://schemas.microsoft.com/office/drawing/2014/main" id="{411094ED-941B-40C6-7324-B6E868990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3605" y="3795811"/>
            <a:ext cx="4938395" cy="2693670"/>
          </a:xfrm>
          <a:prstGeom prst="rect">
            <a:avLst/>
          </a:prstGeom>
        </p:spPr>
      </p:pic>
    </p:spTree>
    <p:extLst>
      <p:ext uri="{BB962C8B-B14F-4D97-AF65-F5344CB8AC3E}">
        <p14:creationId xmlns:p14="http://schemas.microsoft.com/office/powerpoint/2010/main" val="2469337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B58AFB0C-FEF2-1C50-96D3-0DBC8DCDBB93}"/>
              </a:ext>
            </a:extLst>
          </p:cNvPr>
          <p:cNvSpPr>
            <a:spLocks noGrp="1"/>
          </p:cNvSpPr>
          <p:nvPr>
            <p:ph type="title"/>
          </p:nvPr>
        </p:nvSpPr>
        <p:spPr/>
        <p:txBody>
          <a:bodyPr/>
          <a:lstStyle/>
          <a:p>
            <a:pPr eaLnBrk="1" hangingPunct="1"/>
            <a:r>
              <a:rPr lang="en-US" altLang="en-US" dirty="0"/>
              <a:t>Activation Functions - Tanh</a:t>
            </a:r>
          </a:p>
        </p:txBody>
      </p:sp>
      <p:sp>
        <p:nvSpPr>
          <p:cNvPr id="3" name="Content Placeholder 2">
            <a:extLst>
              <a:ext uri="{FF2B5EF4-FFF2-40B4-BE49-F238E27FC236}">
                <a16:creationId xmlns:a16="http://schemas.microsoft.com/office/drawing/2014/main" id="{11E1CCD3-E980-689D-7949-685A8B812794}"/>
              </a:ext>
            </a:extLst>
          </p:cNvPr>
          <p:cNvSpPr>
            <a:spLocks noGrp="1"/>
          </p:cNvSpPr>
          <p:nvPr>
            <p:ph idx="1"/>
          </p:nvPr>
        </p:nvSpPr>
        <p:spPr>
          <a:xfrm>
            <a:off x="482645" y="2141537"/>
            <a:ext cx="5747535" cy="4351338"/>
          </a:xfrm>
        </p:spPr>
        <p:txBody>
          <a:bodyPr rtlCol="0">
            <a:normAutofit/>
          </a:bodyPr>
          <a:lstStyle/>
          <a:p>
            <a:pPr fontAlgn="auto">
              <a:spcAft>
                <a:spcPts val="0"/>
              </a:spcAft>
              <a:defRPr/>
            </a:pPr>
            <a:r>
              <a:rPr lang="en-US" dirty="0"/>
              <a:t>The output of the activation function is always going to be in range </a:t>
            </a:r>
            <a:r>
              <a:rPr lang="en-US" dirty="0">
                <a:solidFill>
                  <a:srgbClr val="FF0000"/>
                </a:solidFill>
              </a:rPr>
              <a:t>(-1,1)</a:t>
            </a:r>
          </a:p>
          <a:p>
            <a:pPr fontAlgn="auto">
              <a:spcAft>
                <a:spcPts val="0"/>
              </a:spcAft>
              <a:defRPr/>
            </a:pPr>
            <a:endParaRPr lang="en-US" altLang="en-US" dirty="0"/>
          </a:p>
          <a:p>
            <a:pPr fontAlgn="auto">
              <a:spcAft>
                <a:spcPts val="0"/>
              </a:spcAft>
              <a:defRPr/>
            </a:pPr>
            <a:r>
              <a:rPr lang="en-US" altLang="en-US" dirty="0"/>
              <a:t>Tanh is also a widely used non-linear activation function, especially in </a:t>
            </a:r>
            <a:r>
              <a:rPr lang="en-US" altLang="en-US" dirty="0">
                <a:solidFill>
                  <a:srgbClr val="FF0000"/>
                </a:solidFill>
              </a:rPr>
              <a:t>time series </a:t>
            </a:r>
            <a:r>
              <a:rPr lang="en-US" altLang="en-US" dirty="0"/>
              <a:t>data</a:t>
            </a:r>
            <a:endParaRPr lang="en-US" dirty="0"/>
          </a:p>
          <a:p>
            <a:pPr eaLnBrk="1" fontAlgn="auto" hangingPunct="1">
              <a:spcAft>
                <a:spcPts val="0"/>
              </a:spcAft>
              <a:defRPr/>
            </a:pPr>
            <a:endParaRPr lang="en-US" dirty="0"/>
          </a:p>
          <a:p>
            <a:pPr eaLnBrk="1" fontAlgn="auto" hangingPunct="1">
              <a:spcAft>
                <a:spcPts val="0"/>
              </a:spcAft>
              <a:defRPr/>
            </a:pPr>
            <a:endParaRPr lang="en-US" dirty="0"/>
          </a:p>
        </p:txBody>
      </p:sp>
      <p:pic>
        <p:nvPicPr>
          <p:cNvPr id="37893" name="Picture 4" descr="https://cdn-images-1.medium.com/max/800/0*YJ27cYXmTAUFZc9Z.">
            <a:extLst>
              <a:ext uri="{FF2B5EF4-FFF2-40B4-BE49-F238E27FC236}">
                <a16:creationId xmlns:a16="http://schemas.microsoft.com/office/drawing/2014/main" id="{84A32EFA-6AF4-C8AC-EAC0-54BB93C4C5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2138" y="2714625"/>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TextBox 5">
            <a:extLst>
              <a:ext uri="{FF2B5EF4-FFF2-40B4-BE49-F238E27FC236}">
                <a16:creationId xmlns:a16="http://schemas.microsoft.com/office/drawing/2014/main" id="{5726C3D3-B087-93C9-FFE3-F2D7CDAF4817}"/>
              </a:ext>
            </a:extLst>
          </p:cNvPr>
          <p:cNvSpPr txBox="1">
            <a:spLocks noChangeArrowheads="1"/>
          </p:cNvSpPr>
          <p:nvPr/>
        </p:nvSpPr>
        <p:spPr bwMode="auto">
          <a:xfrm>
            <a:off x="470339" y="5711031"/>
            <a:ext cx="661035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400" dirty="0"/>
              <a:t>This looks very </a:t>
            </a:r>
            <a:r>
              <a:rPr lang="en-US" altLang="en-US" sz="2400" dirty="0">
                <a:solidFill>
                  <a:srgbClr val="FF0000"/>
                </a:solidFill>
              </a:rPr>
              <a:t>similar to sigmoid</a:t>
            </a:r>
            <a:r>
              <a:rPr lang="en-US" altLang="en-US" sz="2400" dirty="0"/>
              <a:t>. In fact, it is a scaled sigmoid function</a:t>
            </a:r>
          </a:p>
          <a:p>
            <a:pPr eaLnBrk="1" hangingPunct="1">
              <a:lnSpc>
                <a:spcPct val="100000"/>
              </a:lnSpc>
              <a:spcBef>
                <a:spcPct val="0"/>
              </a:spcBef>
              <a:buFontTx/>
              <a:buNone/>
            </a:pPr>
            <a:endParaRPr lang="en-US" altLang="en-US" sz="2400" dirty="0"/>
          </a:p>
        </p:txBody>
      </p:sp>
      <p:pic>
        <p:nvPicPr>
          <p:cNvPr id="37895" name="Picture 6" descr="https://cdn-images-1.medium.com/max/800/1*U-677uRd-StXbAgrAnX2hw.png">
            <a:extLst>
              <a:ext uri="{FF2B5EF4-FFF2-40B4-BE49-F238E27FC236}">
                <a16:creationId xmlns:a16="http://schemas.microsoft.com/office/drawing/2014/main" id="{1233688D-01A7-BCA9-8575-272CB75CC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7862" y="5735736"/>
            <a:ext cx="3724276" cy="58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B26FF40C-4C7A-D006-929F-C97ABB2D2CCF}"/>
              </a:ext>
            </a:extLst>
          </p:cNvPr>
          <p:cNvPicPr>
            <a:picLocks noChangeAspect="1"/>
          </p:cNvPicPr>
          <p:nvPr/>
        </p:nvPicPr>
        <p:blipFill>
          <a:blip r:embed="rId4"/>
          <a:stretch>
            <a:fillRect/>
          </a:stretch>
        </p:blipFill>
        <p:spPr>
          <a:xfrm>
            <a:off x="6905407" y="1719362"/>
            <a:ext cx="4111187" cy="831652"/>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8EDC-BC41-6739-23D2-4DAADD807F7C}"/>
              </a:ext>
            </a:extLst>
          </p:cNvPr>
          <p:cNvSpPr>
            <a:spLocks noGrp="1"/>
          </p:cNvSpPr>
          <p:nvPr>
            <p:ph type="title"/>
          </p:nvPr>
        </p:nvSpPr>
        <p:spPr/>
        <p:txBody>
          <a:bodyPr/>
          <a:lstStyle/>
          <a:p>
            <a:r>
              <a:rPr lang="en-US" dirty="0"/>
              <a:t>Sigmoid vs Tanh</a:t>
            </a:r>
          </a:p>
        </p:txBody>
      </p:sp>
      <p:sp>
        <p:nvSpPr>
          <p:cNvPr id="3" name="Content Placeholder 2">
            <a:extLst>
              <a:ext uri="{FF2B5EF4-FFF2-40B4-BE49-F238E27FC236}">
                <a16:creationId xmlns:a16="http://schemas.microsoft.com/office/drawing/2014/main" id="{1F74A099-4734-4EB8-1F72-BF06C219718B}"/>
              </a:ext>
            </a:extLst>
          </p:cNvPr>
          <p:cNvSpPr>
            <a:spLocks noGrp="1"/>
          </p:cNvSpPr>
          <p:nvPr>
            <p:ph idx="1"/>
          </p:nvPr>
        </p:nvSpPr>
        <p:spPr>
          <a:xfrm>
            <a:off x="838200" y="1588452"/>
            <a:ext cx="10515600" cy="3498215"/>
          </a:xfrm>
        </p:spPr>
        <p:txBody>
          <a:bodyPr>
            <a:normAutofit/>
          </a:bodyPr>
          <a:lstStyle/>
          <a:p>
            <a:pPr marL="0" indent="0">
              <a:buNone/>
            </a:pPr>
            <a:r>
              <a:rPr lang="en-US" sz="2400" b="1" dirty="0"/>
              <a:t>Sigmoid</a:t>
            </a:r>
            <a:r>
              <a:rPr lang="en-US" sz="2400" dirty="0"/>
              <a:t>: </a:t>
            </a:r>
            <a:r>
              <a:rPr lang="en-US" sz="2400" dirty="0">
                <a:solidFill>
                  <a:srgbClr val="C00000"/>
                </a:solidFill>
              </a:rPr>
              <a:t>More prone to the vanishing gradient</a:t>
            </a:r>
          </a:p>
          <a:p>
            <a:pPr marL="742950" lvl="1" indent="-285750">
              <a:buFont typeface="Arial" panose="020B0604020202020204" pitchFamily="34" charset="0"/>
              <a:buChar char="•"/>
            </a:pPr>
            <a:r>
              <a:rPr lang="en-US" sz="2000" dirty="0"/>
              <a:t>The sigmoid function has a gradient that can become very small when the input values are large (positively or negatively), which can lead to the vanishing gradient problem. This issue can significantly slow down training in deep networks because the gradient diminishes as it propagates back through layers, leading to very small weight updates.</a:t>
            </a:r>
          </a:p>
          <a:p>
            <a:pPr marL="0" indent="0">
              <a:buNone/>
            </a:pPr>
            <a:r>
              <a:rPr lang="en-US" sz="2400" b="1" dirty="0"/>
              <a:t>Tanh</a:t>
            </a:r>
            <a:r>
              <a:rPr lang="en-US" sz="2400" dirty="0"/>
              <a:t>: </a:t>
            </a:r>
            <a:r>
              <a:rPr lang="en-US" sz="2400" dirty="0">
                <a:solidFill>
                  <a:srgbClr val="C00000"/>
                </a:solidFill>
              </a:rPr>
              <a:t>Less prone to the vanishing gradient</a:t>
            </a:r>
          </a:p>
          <a:p>
            <a:pPr marL="742950" lvl="1" indent="-285750">
              <a:buFont typeface="Arial" panose="020B0604020202020204" pitchFamily="34" charset="0"/>
              <a:buChar char="•"/>
            </a:pPr>
            <a:r>
              <a:rPr lang="en-US" sz="2000" dirty="0"/>
              <a:t>The tanh function also suffers from the vanishing gradient problem, but to a lesser extent than the sigmoid function. This is because the gradients of the tanh function are stronger around the origin, where the function is steeper.</a:t>
            </a:r>
          </a:p>
          <a:p>
            <a:pPr marL="0" indent="0">
              <a:buNone/>
            </a:pPr>
            <a:endParaRPr lang="en-US" sz="2400" dirty="0"/>
          </a:p>
        </p:txBody>
      </p:sp>
      <p:pic>
        <p:nvPicPr>
          <p:cNvPr id="4" name="Picture 4" descr="https://cdn-images-1.medium.com/max/800/0*YJ27cYXmTAUFZc9Z.">
            <a:extLst>
              <a:ext uri="{FF2B5EF4-FFF2-40B4-BE49-F238E27FC236}">
                <a16:creationId xmlns:a16="http://schemas.microsoft.com/office/drawing/2014/main" id="{A50F2EEC-FCF0-9173-05F4-AC7FE85C1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117" y="4566645"/>
            <a:ext cx="3000648" cy="225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https://cdn-images-1.medium.com/max/800/0*5euYS7InCmDP08ir.">
            <a:extLst>
              <a:ext uri="{FF2B5EF4-FFF2-40B4-BE49-F238E27FC236}">
                <a16:creationId xmlns:a16="http://schemas.microsoft.com/office/drawing/2014/main" id="{E85BF4F1-31DA-F028-E3C7-78D5387378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2417" y="4566645"/>
            <a:ext cx="3266051" cy="215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3748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sz="4000" dirty="0"/>
              <a:t>Linear Model</a:t>
            </a:r>
          </a:p>
        </p:txBody>
      </p:sp>
      <p:sp>
        <p:nvSpPr>
          <p:cNvPr id="14339" name="Rectangle 3"/>
          <p:cNvSpPr>
            <a:spLocks noGrp="1" noChangeArrowheads="1"/>
          </p:cNvSpPr>
          <p:nvPr>
            <p:ph type="body" idx="1"/>
          </p:nvPr>
        </p:nvSpPr>
        <p:spPr>
          <a:xfrm>
            <a:off x="1127760" y="1768475"/>
            <a:ext cx="11064240" cy="3817938"/>
          </a:xfrm>
        </p:spPr>
        <p:txBody>
          <a:bodyPr/>
          <a:lstStyle/>
          <a:p>
            <a:pPr marL="320675" indent="-320675" defTabSz="852488">
              <a:spcBef>
                <a:spcPct val="45000"/>
              </a:spcBef>
            </a:pPr>
            <a:r>
              <a:rPr lang="en-US" dirty="0">
                <a:latin typeface="Tekton Pro" pitchFamily="34" charset="0"/>
              </a:rPr>
              <a:t>In Linear Regression, relationship between  x  and  y  is described by a </a:t>
            </a:r>
            <a:r>
              <a:rPr lang="en-US" dirty="0">
                <a:solidFill>
                  <a:srgbClr val="C00000"/>
                </a:solidFill>
                <a:latin typeface="Tekton Pro" pitchFamily="34" charset="0"/>
              </a:rPr>
              <a:t>straight line </a:t>
            </a:r>
            <a:r>
              <a:rPr lang="en-US" dirty="0">
                <a:latin typeface="Tekton Pro" pitchFamily="34" charset="0"/>
              </a:rPr>
              <a:t>(y = bx + a).</a:t>
            </a:r>
          </a:p>
          <a:p>
            <a:pPr marL="320675" indent="-320675" defTabSz="852488">
              <a:spcBef>
                <a:spcPct val="45000"/>
              </a:spcBef>
            </a:pPr>
            <a:r>
              <a:rPr lang="en-US" dirty="0">
                <a:latin typeface="Tekton Pro" pitchFamily="34" charset="0"/>
              </a:rPr>
              <a:t>Only linear relationships can be modeled using </a:t>
            </a:r>
            <a:r>
              <a:rPr lang="en-US" sz="2800" dirty="0"/>
              <a:t>Linear Regression Model</a:t>
            </a:r>
            <a:endParaRPr lang="en-US" dirty="0">
              <a:latin typeface="Tekton Pro" pitchFamily="34" charset="0"/>
            </a:endParaRPr>
          </a:p>
        </p:txBody>
      </p:sp>
      <p:pic>
        <p:nvPicPr>
          <p:cNvPr id="2" name="Picture 3">
            <a:extLst>
              <a:ext uri="{FF2B5EF4-FFF2-40B4-BE49-F238E27FC236}">
                <a16:creationId xmlns:a16="http://schemas.microsoft.com/office/drawing/2014/main" id="{D484A123-C060-3EE6-1B08-F5DCF98E7E87}"/>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3656" y="4536440"/>
            <a:ext cx="4191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1">
            <a:extLst>
              <a:ext uri="{FF2B5EF4-FFF2-40B4-BE49-F238E27FC236}">
                <a16:creationId xmlns:a16="http://schemas.microsoft.com/office/drawing/2014/main" id="{8DFF5405-F123-8473-13F1-59E90EF7BDEC}"/>
              </a:ext>
            </a:extLst>
          </p:cNvPr>
          <p:cNvSpPr>
            <a:spLocks noChangeArrowheads="1"/>
          </p:cNvSpPr>
          <p:nvPr/>
        </p:nvSpPr>
        <p:spPr bwMode="auto">
          <a:xfrm>
            <a:off x="7879715" y="4188777"/>
            <a:ext cx="3895725" cy="393700"/>
          </a:xfrm>
          <a:prstGeom prst="rect">
            <a:avLst/>
          </a:prstGeom>
          <a:solidFill>
            <a:srgbClr val="FF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sz="2000" b="1" dirty="0">
                <a:latin typeface="Tekton Pro" pitchFamily="34" charset="0"/>
              </a:rPr>
              <a:t>Linear Regression</a:t>
            </a:r>
          </a:p>
        </p:txBody>
      </p:sp>
      <p:pic>
        <p:nvPicPr>
          <p:cNvPr id="6" name="Picture 5">
            <a:extLst>
              <a:ext uri="{FF2B5EF4-FFF2-40B4-BE49-F238E27FC236}">
                <a16:creationId xmlns:a16="http://schemas.microsoft.com/office/drawing/2014/main" id="{3211E8D1-D7C0-99E1-48DD-45F68A752D9D}"/>
              </a:ext>
            </a:extLst>
          </p:cNvPr>
          <p:cNvPicPr>
            <a:picLocks noChangeAspect="1"/>
          </p:cNvPicPr>
          <p:nvPr/>
        </p:nvPicPr>
        <p:blipFill>
          <a:blip r:embed="rId3"/>
          <a:stretch>
            <a:fillRect/>
          </a:stretch>
        </p:blipFill>
        <p:spPr>
          <a:xfrm>
            <a:off x="1036320" y="3527998"/>
            <a:ext cx="5283199" cy="3138414"/>
          </a:xfrm>
          <a:prstGeom prst="rect">
            <a:avLst/>
          </a:prstGeom>
        </p:spPr>
      </p:pic>
    </p:spTree>
    <p:extLst>
      <p:ext uri="{BB962C8B-B14F-4D97-AF65-F5344CB8AC3E}">
        <p14:creationId xmlns:p14="http://schemas.microsoft.com/office/powerpoint/2010/main" val="32608493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90CB08DF-BFDD-2282-AE3F-523C0141AB91}"/>
              </a:ext>
            </a:extLst>
          </p:cNvPr>
          <p:cNvSpPr>
            <a:spLocks noGrp="1"/>
          </p:cNvSpPr>
          <p:nvPr>
            <p:ph type="title"/>
          </p:nvPr>
        </p:nvSpPr>
        <p:spPr/>
        <p:txBody>
          <a:bodyPr/>
          <a:lstStyle/>
          <a:p>
            <a:pPr eaLnBrk="1" hangingPunct="1"/>
            <a:r>
              <a:rPr lang="en-US" altLang="en-US" dirty="0"/>
              <a:t>Activation Functions - </a:t>
            </a:r>
            <a:r>
              <a:rPr lang="en-US" altLang="en-US" dirty="0" err="1"/>
              <a:t>ReLu</a:t>
            </a:r>
            <a:endParaRPr lang="en-US" altLang="en-US" dirty="0"/>
          </a:p>
        </p:txBody>
      </p:sp>
      <p:sp>
        <p:nvSpPr>
          <p:cNvPr id="3" name="Content Placeholder 2">
            <a:extLst>
              <a:ext uri="{FF2B5EF4-FFF2-40B4-BE49-F238E27FC236}">
                <a16:creationId xmlns:a16="http://schemas.microsoft.com/office/drawing/2014/main" id="{4FC5098E-31E5-6036-CA7C-3AC3F2E00A2A}"/>
              </a:ext>
            </a:extLst>
          </p:cNvPr>
          <p:cNvSpPr>
            <a:spLocks noGrp="1"/>
          </p:cNvSpPr>
          <p:nvPr>
            <p:ph idx="1"/>
          </p:nvPr>
        </p:nvSpPr>
        <p:spPr>
          <a:xfrm>
            <a:off x="838200" y="1825625"/>
            <a:ext cx="7254766" cy="4351338"/>
          </a:xfrm>
        </p:spPr>
        <p:txBody>
          <a:bodyPr rtlCol="0">
            <a:normAutofit fontScale="92500" lnSpcReduction="10000"/>
          </a:bodyPr>
          <a:lstStyle/>
          <a:p>
            <a:pPr>
              <a:buFont typeface="Arial" panose="020B0604020202020204" pitchFamily="34" charset="0"/>
              <a:buChar char="•"/>
            </a:pPr>
            <a:r>
              <a:rPr lang="en-US" altLang="en-US" sz="2800" dirty="0"/>
              <a:t>The output of the activation function is always going to be in range </a:t>
            </a:r>
            <a:r>
              <a:rPr lang="en-US" altLang="en-US" sz="2800" dirty="0">
                <a:solidFill>
                  <a:srgbClr val="C00000"/>
                </a:solidFill>
              </a:rPr>
              <a:t>(0,inf)</a:t>
            </a:r>
          </a:p>
          <a:p>
            <a:pPr algn="just" eaLnBrk="1" fontAlgn="auto" hangingPunct="1">
              <a:spcAft>
                <a:spcPts val="0"/>
              </a:spcAft>
              <a:defRPr/>
            </a:pPr>
            <a:r>
              <a:rPr lang="en-US" dirty="0" err="1"/>
              <a:t>ReLu</a:t>
            </a:r>
            <a:r>
              <a:rPr lang="en-US" dirty="0"/>
              <a:t> is </a:t>
            </a:r>
            <a:r>
              <a:rPr lang="en-US" dirty="0">
                <a:solidFill>
                  <a:srgbClr val="FF0000"/>
                </a:solidFill>
              </a:rPr>
              <a:t>non-linear</a:t>
            </a:r>
            <a:r>
              <a:rPr lang="en-US" dirty="0"/>
              <a:t> in nature and combinations of </a:t>
            </a:r>
            <a:r>
              <a:rPr lang="en-US" dirty="0" err="1"/>
              <a:t>ReLu</a:t>
            </a:r>
            <a:r>
              <a:rPr lang="en-US" dirty="0"/>
              <a:t> are also non-linear</a:t>
            </a:r>
          </a:p>
          <a:p>
            <a:pPr algn="just" eaLnBrk="1" fontAlgn="auto" hangingPunct="1">
              <a:spcAft>
                <a:spcPts val="0"/>
              </a:spcAft>
              <a:defRPr/>
            </a:pPr>
            <a:r>
              <a:rPr lang="en-US" dirty="0"/>
              <a:t>Using a sigmoid or tanh will cause almost all neurons to activate, but in </a:t>
            </a:r>
            <a:r>
              <a:rPr lang="en-US" dirty="0" err="1"/>
              <a:t>ReLu</a:t>
            </a:r>
            <a:r>
              <a:rPr lang="en-US" dirty="0"/>
              <a:t> almost 50% of the network yields 0 activation because of the characteristic of </a:t>
            </a:r>
            <a:r>
              <a:rPr lang="en-US" dirty="0" err="1"/>
              <a:t>ReLu</a:t>
            </a:r>
            <a:r>
              <a:rPr lang="en-US" dirty="0"/>
              <a:t>. This means the network is </a:t>
            </a:r>
            <a:r>
              <a:rPr lang="en-US" dirty="0">
                <a:solidFill>
                  <a:srgbClr val="FF0000"/>
                </a:solidFill>
              </a:rPr>
              <a:t>lighter.</a:t>
            </a:r>
          </a:p>
          <a:p>
            <a:pPr algn="just" fontAlgn="auto">
              <a:spcAft>
                <a:spcPts val="0"/>
              </a:spcAft>
              <a:defRPr/>
            </a:pPr>
            <a:r>
              <a:rPr lang="en-US" dirty="0" err="1"/>
              <a:t>ReLu</a:t>
            </a:r>
            <a:r>
              <a:rPr lang="en-US" dirty="0"/>
              <a:t> is </a:t>
            </a:r>
            <a:r>
              <a:rPr lang="en-US" dirty="0">
                <a:solidFill>
                  <a:srgbClr val="FF0000"/>
                </a:solidFill>
              </a:rPr>
              <a:t>less computationally expensive </a:t>
            </a:r>
            <a:r>
              <a:rPr lang="en-US" dirty="0"/>
              <a:t>than tanh and sigmoid because it involves simpler mathematical operations. </a:t>
            </a:r>
          </a:p>
        </p:txBody>
      </p:sp>
      <p:pic>
        <p:nvPicPr>
          <p:cNvPr id="40964" name="Picture 3" descr="https://cdn-images-1.medium.com/max/800/0*vGJq0cIuvTB9dvf5.">
            <a:extLst>
              <a:ext uri="{FF2B5EF4-FFF2-40B4-BE49-F238E27FC236}">
                <a16:creationId xmlns:a16="http://schemas.microsoft.com/office/drawing/2014/main" id="{EBA7F4B3-9776-DF44-3F24-93FA790C6A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1819" y="3429000"/>
            <a:ext cx="296227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3D99C3A0-BAC5-133F-7701-9F1DB7E91862}"/>
              </a:ext>
            </a:extLst>
          </p:cNvPr>
          <p:cNvSpPr txBox="1"/>
          <p:nvPr/>
        </p:nvSpPr>
        <p:spPr>
          <a:xfrm>
            <a:off x="8507577" y="2217363"/>
            <a:ext cx="3310758" cy="523220"/>
          </a:xfrm>
          <a:prstGeom prst="rect">
            <a:avLst/>
          </a:prstGeom>
          <a:noFill/>
        </p:spPr>
        <p:txBody>
          <a:bodyPr wrap="square">
            <a:spAutoFit/>
          </a:bodyPr>
          <a:lstStyle/>
          <a:p>
            <a:pPr marL="0" indent="0" algn="ctr" eaLnBrk="1" fontAlgn="auto" hangingPunct="1">
              <a:spcAft>
                <a:spcPts val="0"/>
              </a:spcAft>
              <a:buFont typeface="Arial" panose="020B0604020202020204" pitchFamily="34" charset="0"/>
              <a:buNone/>
              <a:defRPr/>
            </a:pPr>
            <a:r>
              <a:rPr lang="en-US" sz="2800" dirty="0" err="1"/>
              <a:t>ReLu</a:t>
            </a:r>
            <a:r>
              <a:rPr lang="en-US" sz="2800" dirty="0"/>
              <a:t>(x) = max(0,x)</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F689851-C4F9-DA2B-14AA-114A81A633B8}"/>
              </a:ext>
            </a:extLst>
          </p:cNvPr>
          <p:cNvPicPr>
            <a:picLocks noChangeAspect="1"/>
          </p:cNvPicPr>
          <p:nvPr/>
        </p:nvPicPr>
        <p:blipFill>
          <a:blip r:embed="rId3"/>
          <a:stretch>
            <a:fillRect/>
          </a:stretch>
        </p:blipFill>
        <p:spPr>
          <a:xfrm>
            <a:off x="7856006" y="3021069"/>
            <a:ext cx="3560455" cy="2424518"/>
          </a:xfrm>
          <a:prstGeom prst="rect">
            <a:avLst/>
          </a:prstGeom>
        </p:spPr>
      </p:pic>
      <p:sp>
        <p:nvSpPr>
          <p:cNvPr id="44035" name="Textfeld 6">
            <a:extLst>
              <a:ext uri="{FF2B5EF4-FFF2-40B4-BE49-F238E27FC236}">
                <a16:creationId xmlns:a16="http://schemas.microsoft.com/office/drawing/2014/main" id="{F51B627D-724A-78E9-8961-FD4FEA4119C8}"/>
              </a:ext>
            </a:extLst>
          </p:cNvPr>
          <p:cNvSpPr txBox="1">
            <a:spLocks noChangeArrowheads="1"/>
          </p:cNvSpPr>
          <p:nvPr/>
        </p:nvSpPr>
        <p:spPr bwMode="auto">
          <a:xfrm>
            <a:off x="1354945" y="1681143"/>
            <a:ext cx="6458819"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buFont typeface="Arial" panose="020B0604020202020204" pitchFamily="34" charset="0"/>
              <a:buChar char="•"/>
            </a:pPr>
            <a:r>
              <a:rPr lang="en-US" altLang="en-US" sz="2400" dirty="0"/>
              <a:t>The output of the activation function is always going to be in range </a:t>
            </a:r>
            <a:r>
              <a:rPr lang="en-US" altLang="en-US" sz="2400" dirty="0">
                <a:solidFill>
                  <a:srgbClr val="C00000"/>
                </a:solidFill>
              </a:rPr>
              <a:t>(0,1)</a:t>
            </a:r>
          </a:p>
          <a:p>
            <a:pPr>
              <a:buFont typeface="Arial" panose="020B0604020202020204" pitchFamily="34" charset="0"/>
              <a:buChar char="•"/>
            </a:pPr>
            <a:endParaRPr lang="de-DE" altLang="en-US" sz="2400" dirty="0"/>
          </a:p>
          <a:p>
            <a:pPr>
              <a:buFont typeface="Arial" panose="020B0604020202020204" pitchFamily="34" charset="0"/>
              <a:buChar char="•"/>
            </a:pPr>
            <a:r>
              <a:rPr lang="de-DE" altLang="en-US" sz="2400" dirty="0"/>
              <a:t>Divides by the sum of all outputs, allows for </a:t>
            </a:r>
            <a:r>
              <a:rPr lang="de-DE" altLang="en-US" sz="2400" dirty="0">
                <a:solidFill>
                  <a:srgbClr val="C00000"/>
                </a:solidFill>
              </a:rPr>
              <a:t>probability distribution</a:t>
            </a:r>
            <a:r>
              <a:rPr lang="de-DE" altLang="en-US" sz="2400" dirty="0"/>
              <a:t>.</a:t>
            </a:r>
          </a:p>
          <a:p>
            <a:pPr>
              <a:buFont typeface="Arial" panose="020B0604020202020204" pitchFamily="34" charset="0"/>
              <a:buChar char="•"/>
            </a:pPr>
            <a:endParaRPr lang="de-DE" altLang="en-US" sz="2400" dirty="0"/>
          </a:p>
          <a:p>
            <a:pPr>
              <a:buFont typeface="Arial" panose="020B0604020202020204" pitchFamily="34" charset="0"/>
              <a:buChar char="•"/>
            </a:pPr>
            <a:r>
              <a:rPr lang="de-DE" altLang="en-US" sz="2400" dirty="0"/>
              <a:t>Useful for </a:t>
            </a:r>
            <a:r>
              <a:rPr lang="de-DE" altLang="en-US" sz="2400" dirty="0">
                <a:solidFill>
                  <a:srgbClr val="FF0000"/>
                </a:solidFill>
              </a:rPr>
              <a:t>multi-class </a:t>
            </a:r>
            <a:r>
              <a:rPr lang="de-DE" altLang="en-US" sz="2400" dirty="0"/>
              <a:t>classification problems.</a:t>
            </a:r>
          </a:p>
          <a:p>
            <a:pPr>
              <a:buFont typeface="Arial" panose="020B0604020202020204" pitchFamily="34" charset="0"/>
              <a:buChar char="•"/>
            </a:pPr>
            <a:endParaRPr lang="de-DE" altLang="en-US" sz="2400" dirty="0"/>
          </a:p>
          <a:p>
            <a:pPr>
              <a:buFont typeface="Arial" panose="020B0604020202020204" pitchFamily="34" charset="0"/>
              <a:buChar char="•"/>
            </a:pPr>
            <a:endParaRPr lang="de-DE" altLang="en-US" sz="2400" dirty="0"/>
          </a:p>
        </p:txBody>
      </p:sp>
      <p:sp>
        <p:nvSpPr>
          <p:cNvPr id="44058" name="Ellipse 41">
            <a:extLst>
              <a:ext uri="{FF2B5EF4-FFF2-40B4-BE49-F238E27FC236}">
                <a16:creationId xmlns:a16="http://schemas.microsoft.com/office/drawing/2014/main" id="{ABA4E261-6EF9-9A19-8E95-9DC6B196AB90}"/>
              </a:ext>
            </a:extLst>
          </p:cNvPr>
          <p:cNvSpPr>
            <a:spLocks noChangeArrowheads="1"/>
          </p:cNvSpPr>
          <p:nvPr/>
        </p:nvSpPr>
        <p:spPr bwMode="auto">
          <a:xfrm>
            <a:off x="4808831" y="4814887"/>
            <a:ext cx="481013" cy="481013"/>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endParaRPr lang="de-DE" altLang="en-US"/>
          </a:p>
        </p:txBody>
      </p:sp>
      <p:sp>
        <p:nvSpPr>
          <p:cNvPr id="44059" name="Ellipse 42">
            <a:extLst>
              <a:ext uri="{FF2B5EF4-FFF2-40B4-BE49-F238E27FC236}">
                <a16:creationId xmlns:a16="http://schemas.microsoft.com/office/drawing/2014/main" id="{D1050743-97C2-3BA0-EEEE-7ED2991B5E57}"/>
              </a:ext>
            </a:extLst>
          </p:cNvPr>
          <p:cNvSpPr>
            <a:spLocks noChangeArrowheads="1"/>
          </p:cNvSpPr>
          <p:nvPr/>
        </p:nvSpPr>
        <p:spPr bwMode="auto">
          <a:xfrm>
            <a:off x="4797719" y="5595937"/>
            <a:ext cx="481012" cy="481013"/>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endParaRPr lang="de-DE" altLang="en-US"/>
          </a:p>
        </p:txBody>
      </p:sp>
      <p:sp>
        <p:nvSpPr>
          <p:cNvPr id="44060" name="Ellipse 43">
            <a:extLst>
              <a:ext uri="{FF2B5EF4-FFF2-40B4-BE49-F238E27FC236}">
                <a16:creationId xmlns:a16="http://schemas.microsoft.com/office/drawing/2014/main" id="{BEE9E141-8B5D-9A2E-D9DE-D4E3DCF7A746}"/>
              </a:ext>
            </a:extLst>
          </p:cNvPr>
          <p:cNvSpPr>
            <a:spLocks noChangeArrowheads="1"/>
          </p:cNvSpPr>
          <p:nvPr/>
        </p:nvSpPr>
        <p:spPr bwMode="auto">
          <a:xfrm>
            <a:off x="4797719" y="6376987"/>
            <a:ext cx="481012" cy="481013"/>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endParaRPr lang="de-DE" altLang="en-US"/>
          </a:p>
        </p:txBody>
      </p:sp>
      <p:cxnSp>
        <p:nvCxnSpPr>
          <p:cNvPr id="44061" name="Gerade Verbindung mit Pfeil 44">
            <a:extLst>
              <a:ext uri="{FF2B5EF4-FFF2-40B4-BE49-F238E27FC236}">
                <a16:creationId xmlns:a16="http://schemas.microsoft.com/office/drawing/2014/main" id="{646F22CD-76D6-2443-9F19-38D509D6A23F}"/>
              </a:ext>
            </a:extLst>
          </p:cNvPr>
          <p:cNvCxnSpPr>
            <a:cxnSpLocks noChangeShapeType="1"/>
            <a:stCxn id="44058" idx="6"/>
          </p:cNvCxnSpPr>
          <p:nvPr/>
        </p:nvCxnSpPr>
        <p:spPr bwMode="auto">
          <a:xfrm>
            <a:off x="5289844" y="5056187"/>
            <a:ext cx="669925" cy="1588"/>
          </a:xfrm>
          <a:prstGeom prst="straightConnector1">
            <a:avLst/>
          </a:prstGeom>
          <a:noFill/>
          <a:ln w="9525" algn="ctr">
            <a:solidFill>
              <a:schemeClr val="tx1"/>
            </a:solidFill>
            <a:round/>
            <a:headEnd/>
            <a:tailEnd type="triangle" w="med" len="med"/>
          </a:ln>
        </p:spPr>
      </p:cxnSp>
      <p:cxnSp>
        <p:nvCxnSpPr>
          <p:cNvPr id="44062" name="Gerade Verbindung mit Pfeil 45">
            <a:extLst>
              <a:ext uri="{FF2B5EF4-FFF2-40B4-BE49-F238E27FC236}">
                <a16:creationId xmlns:a16="http://schemas.microsoft.com/office/drawing/2014/main" id="{D58A31EA-BB93-E939-9CF3-7BC8671B264C}"/>
              </a:ext>
            </a:extLst>
          </p:cNvPr>
          <p:cNvCxnSpPr>
            <a:cxnSpLocks noChangeShapeType="1"/>
          </p:cNvCxnSpPr>
          <p:nvPr/>
        </p:nvCxnSpPr>
        <p:spPr bwMode="auto">
          <a:xfrm>
            <a:off x="5278731" y="5835650"/>
            <a:ext cx="671513" cy="1587"/>
          </a:xfrm>
          <a:prstGeom prst="straightConnector1">
            <a:avLst/>
          </a:prstGeom>
          <a:noFill/>
          <a:ln w="9525" algn="ctr">
            <a:solidFill>
              <a:schemeClr val="tx1"/>
            </a:solidFill>
            <a:round/>
            <a:headEnd/>
            <a:tailEnd type="triangle" w="med" len="med"/>
          </a:ln>
        </p:spPr>
      </p:cxnSp>
      <p:cxnSp>
        <p:nvCxnSpPr>
          <p:cNvPr id="44063" name="Gerade Verbindung mit Pfeil 46">
            <a:extLst>
              <a:ext uri="{FF2B5EF4-FFF2-40B4-BE49-F238E27FC236}">
                <a16:creationId xmlns:a16="http://schemas.microsoft.com/office/drawing/2014/main" id="{D2A4CD86-CDA1-468B-6307-8A0F732D1269}"/>
              </a:ext>
            </a:extLst>
          </p:cNvPr>
          <p:cNvCxnSpPr>
            <a:cxnSpLocks noChangeShapeType="1"/>
          </p:cNvCxnSpPr>
          <p:nvPr/>
        </p:nvCxnSpPr>
        <p:spPr bwMode="auto">
          <a:xfrm>
            <a:off x="5278731" y="6615112"/>
            <a:ext cx="671513" cy="3175"/>
          </a:xfrm>
          <a:prstGeom prst="straightConnector1">
            <a:avLst/>
          </a:prstGeom>
          <a:noFill/>
          <a:ln w="9525" algn="ctr">
            <a:solidFill>
              <a:schemeClr val="tx1"/>
            </a:solidFill>
            <a:round/>
            <a:headEnd/>
            <a:tailEnd type="triangle" w="med" len="med"/>
          </a:ln>
        </p:spPr>
      </p:cxnSp>
      <p:cxnSp>
        <p:nvCxnSpPr>
          <p:cNvPr id="44064" name="Gerader Verbinder 47">
            <a:extLst>
              <a:ext uri="{FF2B5EF4-FFF2-40B4-BE49-F238E27FC236}">
                <a16:creationId xmlns:a16="http://schemas.microsoft.com/office/drawing/2014/main" id="{724D4B1D-A75F-69C3-55BE-8C69A442C7F2}"/>
              </a:ext>
            </a:extLst>
          </p:cNvPr>
          <p:cNvCxnSpPr>
            <a:cxnSpLocks noChangeShapeType="1"/>
            <a:stCxn id="44058" idx="2"/>
          </p:cNvCxnSpPr>
          <p:nvPr/>
        </p:nvCxnSpPr>
        <p:spPr bwMode="auto">
          <a:xfrm flipH="1" flipV="1">
            <a:off x="4262731" y="5056187"/>
            <a:ext cx="546100" cy="0"/>
          </a:xfrm>
          <a:prstGeom prst="line">
            <a:avLst/>
          </a:prstGeom>
          <a:noFill/>
          <a:ln w="9525" algn="ctr">
            <a:solidFill>
              <a:schemeClr val="tx1"/>
            </a:solidFill>
            <a:round/>
            <a:headEnd/>
            <a:tailEnd/>
          </a:ln>
        </p:spPr>
      </p:cxnSp>
      <p:cxnSp>
        <p:nvCxnSpPr>
          <p:cNvPr id="44065" name="Gerader Verbinder 48">
            <a:extLst>
              <a:ext uri="{FF2B5EF4-FFF2-40B4-BE49-F238E27FC236}">
                <a16:creationId xmlns:a16="http://schemas.microsoft.com/office/drawing/2014/main" id="{9EAC9E85-544F-6F0E-B6A0-A7F564595679}"/>
              </a:ext>
            </a:extLst>
          </p:cNvPr>
          <p:cNvCxnSpPr>
            <a:cxnSpLocks noChangeShapeType="1"/>
            <a:stCxn id="44058" idx="3"/>
          </p:cNvCxnSpPr>
          <p:nvPr/>
        </p:nvCxnSpPr>
        <p:spPr bwMode="auto">
          <a:xfrm flipH="1">
            <a:off x="4321469" y="5226050"/>
            <a:ext cx="557212" cy="557212"/>
          </a:xfrm>
          <a:prstGeom prst="line">
            <a:avLst/>
          </a:prstGeom>
          <a:noFill/>
          <a:ln w="9525" algn="ctr">
            <a:solidFill>
              <a:schemeClr val="tx1"/>
            </a:solidFill>
            <a:round/>
            <a:headEnd/>
            <a:tailEnd/>
          </a:ln>
        </p:spPr>
      </p:cxnSp>
      <p:cxnSp>
        <p:nvCxnSpPr>
          <p:cNvPr id="44066" name="Gerader Verbinder 49">
            <a:extLst>
              <a:ext uri="{FF2B5EF4-FFF2-40B4-BE49-F238E27FC236}">
                <a16:creationId xmlns:a16="http://schemas.microsoft.com/office/drawing/2014/main" id="{E5269BF9-D300-8F36-F652-96568A8B8622}"/>
              </a:ext>
            </a:extLst>
          </p:cNvPr>
          <p:cNvCxnSpPr>
            <a:cxnSpLocks noChangeShapeType="1"/>
            <a:stCxn id="44059" idx="2"/>
          </p:cNvCxnSpPr>
          <p:nvPr/>
        </p:nvCxnSpPr>
        <p:spPr bwMode="auto">
          <a:xfrm flipH="1" flipV="1">
            <a:off x="4327819" y="5835650"/>
            <a:ext cx="469900" cy="1587"/>
          </a:xfrm>
          <a:prstGeom prst="line">
            <a:avLst/>
          </a:prstGeom>
          <a:noFill/>
          <a:ln w="9525" algn="ctr">
            <a:solidFill>
              <a:schemeClr val="tx1"/>
            </a:solidFill>
            <a:round/>
            <a:headEnd/>
            <a:tailEnd/>
          </a:ln>
        </p:spPr>
      </p:cxnSp>
      <p:cxnSp>
        <p:nvCxnSpPr>
          <p:cNvPr id="44067" name="Gerader Verbinder 50">
            <a:extLst>
              <a:ext uri="{FF2B5EF4-FFF2-40B4-BE49-F238E27FC236}">
                <a16:creationId xmlns:a16="http://schemas.microsoft.com/office/drawing/2014/main" id="{8CB584C0-A976-5D5E-91E6-FCE27AAC07F7}"/>
              </a:ext>
            </a:extLst>
          </p:cNvPr>
          <p:cNvCxnSpPr>
            <a:cxnSpLocks noChangeShapeType="1"/>
            <a:stCxn id="44059" idx="1"/>
          </p:cNvCxnSpPr>
          <p:nvPr/>
        </p:nvCxnSpPr>
        <p:spPr bwMode="auto">
          <a:xfrm flipH="1" flipV="1">
            <a:off x="4313531" y="5140325"/>
            <a:ext cx="555625" cy="525462"/>
          </a:xfrm>
          <a:prstGeom prst="line">
            <a:avLst/>
          </a:prstGeom>
          <a:noFill/>
          <a:ln w="9525" algn="ctr">
            <a:solidFill>
              <a:schemeClr val="tx1"/>
            </a:solidFill>
            <a:round/>
            <a:headEnd/>
            <a:tailEnd/>
          </a:ln>
        </p:spPr>
      </p:cxnSp>
      <p:cxnSp>
        <p:nvCxnSpPr>
          <p:cNvPr id="44068" name="Gerader Verbinder 51">
            <a:extLst>
              <a:ext uri="{FF2B5EF4-FFF2-40B4-BE49-F238E27FC236}">
                <a16:creationId xmlns:a16="http://schemas.microsoft.com/office/drawing/2014/main" id="{2F5529B1-0937-11D3-E4A9-12FA6375949B}"/>
              </a:ext>
            </a:extLst>
          </p:cNvPr>
          <p:cNvCxnSpPr>
            <a:cxnSpLocks noChangeShapeType="1"/>
            <a:stCxn id="44059" idx="3"/>
          </p:cNvCxnSpPr>
          <p:nvPr/>
        </p:nvCxnSpPr>
        <p:spPr bwMode="auto">
          <a:xfrm flipH="1">
            <a:off x="4305594" y="6007100"/>
            <a:ext cx="563562" cy="530225"/>
          </a:xfrm>
          <a:prstGeom prst="line">
            <a:avLst/>
          </a:prstGeom>
          <a:noFill/>
          <a:ln w="9525" algn="ctr">
            <a:solidFill>
              <a:schemeClr val="tx1"/>
            </a:solidFill>
            <a:round/>
            <a:headEnd/>
            <a:tailEnd/>
          </a:ln>
        </p:spPr>
      </p:cxnSp>
      <p:cxnSp>
        <p:nvCxnSpPr>
          <p:cNvPr id="44069" name="Gerader Verbinder 52">
            <a:extLst>
              <a:ext uri="{FF2B5EF4-FFF2-40B4-BE49-F238E27FC236}">
                <a16:creationId xmlns:a16="http://schemas.microsoft.com/office/drawing/2014/main" id="{90C64FB1-A505-3F99-FAFF-0294B383CA4B}"/>
              </a:ext>
            </a:extLst>
          </p:cNvPr>
          <p:cNvCxnSpPr>
            <a:cxnSpLocks noChangeShapeType="1"/>
            <a:stCxn id="44060" idx="1"/>
          </p:cNvCxnSpPr>
          <p:nvPr/>
        </p:nvCxnSpPr>
        <p:spPr bwMode="auto">
          <a:xfrm flipH="1" flipV="1">
            <a:off x="4310356" y="5888037"/>
            <a:ext cx="558800" cy="558800"/>
          </a:xfrm>
          <a:prstGeom prst="line">
            <a:avLst/>
          </a:prstGeom>
          <a:noFill/>
          <a:ln w="9525" algn="ctr">
            <a:solidFill>
              <a:schemeClr val="tx1"/>
            </a:solidFill>
            <a:round/>
            <a:headEnd/>
            <a:tailEnd/>
          </a:ln>
        </p:spPr>
      </p:cxnSp>
      <p:cxnSp>
        <p:nvCxnSpPr>
          <p:cNvPr id="44070" name="Gerader Verbinder 53">
            <a:extLst>
              <a:ext uri="{FF2B5EF4-FFF2-40B4-BE49-F238E27FC236}">
                <a16:creationId xmlns:a16="http://schemas.microsoft.com/office/drawing/2014/main" id="{37450F3C-52FB-0045-C13A-0CE0EEEC2632}"/>
              </a:ext>
            </a:extLst>
          </p:cNvPr>
          <p:cNvCxnSpPr>
            <a:cxnSpLocks noChangeShapeType="1"/>
            <a:stCxn id="44060" idx="2"/>
          </p:cNvCxnSpPr>
          <p:nvPr/>
        </p:nvCxnSpPr>
        <p:spPr bwMode="auto">
          <a:xfrm flipH="1" flipV="1">
            <a:off x="4280194" y="6615112"/>
            <a:ext cx="517525" cy="3175"/>
          </a:xfrm>
          <a:prstGeom prst="line">
            <a:avLst/>
          </a:prstGeom>
          <a:noFill/>
          <a:ln w="9525" algn="ctr">
            <a:solidFill>
              <a:schemeClr val="tx1"/>
            </a:solidFill>
            <a:round/>
            <a:headEnd/>
            <a:tailEnd/>
          </a:ln>
        </p:spPr>
      </p:cxnSp>
      <p:sp>
        <p:nvSpPr>
          <p:cNvPr id="44071" name="Textfeld 54">
            <a:extLst>
              <a:ext uri="{FF2B5EF4-FFF2-40B4-BE49-F238E27FC236}">
                <a16:creationId xmlns:a16="http://schemas.microsoft.com/office/drawing/2014/main" id="{CC481491-85F0-4027-91BF-7335D05DEBB1}"/>
              </a:ext>
            </a:extLst>
          </p:cNvPr>
          <p:cNvSpPr txBox="1">
            <a:spLocks noChangeArrowheads="1"/>
          </p:cNvSpPr>
          <p:nvPr/>
        </p:nvSpPr>
        <p:spPr bwMode="auto">
          <a:xfrm>
            <a:off x="6671701" y="4918127"/>
            <a:ext cx="11572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de-DE" altLang="en-US" sz="1200" dirty="0"/>
              <a:t>Class1</a:t>
            </a:r>
          </a:p>
        </p:txBody>
      </p:sp>
      <p:sp>
        <p:nvSpPr>
          <p:cNvPr id="44072" name="Textfeld 55">
            <a:extLst>
              <a:ext uri="{FF2B5EF4-FFF2-40B4-BE49-F238E27FC236}">
                <a16:creationId xmlns:a16="http://schemas.microsoft.com/office/drawing/2014/main" id="{3D63A1A1-B6CB-7EDC-BD78-011F9A2E2E46}"/>
              </a:ext>
            </a:extLst>
          </p:cNvPr>
          <p:cNvSpPr txBox="1">
            <a:spLocks noChangeArrowheads="1"/>
          </p:cNvSpPr>
          <p:nvPr/>
        </p:nvSpPr>
        <p:spPr bwMode="auto">
          <a:xfrm>
            <a:off x="6671701" y="5697590"/>
            <a:ext cx="11572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de-DE" altLang="en-US" sz="1200" dirty="0"/>
              <a:t>Class2</a:t>
            </a:r>
          </a:p>
        </p:txBody>
      </p:sp>
      <p:sp>
        <p:nvSpPr>
          <p:cNvPr id="44073" name="Textfeld 56">
            <a:extLst>
              <a:ext uri="{FF2B5EF4-FFF2-40B4-BE49-F238E27FC236}">
                <a16:creationId xmlns:a16="http://schemas.microsoft.com/office/drawing/2014/main" id="{E6832670-83CE-5C5C-2997-D211DFD967AC}"/>
              </a:ext>
            </a:extLst>
          </p:cNvPr>
          <p:cNvSpPr txBox="1">
            <a:spLocks noChangeArrowheads="1"/>
          </p:cNvSpPr>
          <p:nvPr/>
        </p:nvSpPr>
        <p:spPr bwMode="auto">
          <a:xfrm>
            <a:off x="6671701" y="6488165"/>
            <a:ext cx="11572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de-DE" altLang="en-US" sz="1200" dirty="0"/>
              <a:t>Class3</a:t>
            </a:r>
          </a:p>
        </p:txBody>
      </p:sp>
      <p:graphicFrame>
        <p:nvGraphicFramePr>
          <p:cNvPr id="44074" name="Objekt 57">
            <a:extLst>
              <a:ext uri="{FF2B5EF4-FFF2-40B4-BE49-F238E27FC236}">
                <a16:creationId xmlns:a16="http://schemas.microsoft.com/office/drawing/2014/main" id="{25378325-EA0D-924C-7884-E63B8FCF1817}"/>
              </a:ext>
            </a:extLst>
          </p:cNvPr>
          <p:cNvGraphicFramePr>
            <a:graphicFrameLocks noChangeAspect="1"/>
          </p:cNvGraphicFramePr>
          <p:nvPr/>
        </p:nvGraphicFramePr>
        <p:xfrm>
          <a:off x="6004219" y="4929187"/>
          <a:ext cx="482600" cy="241300"/>
        </p:xfrm>
        <a:graphic>
          <a:graphicData uri="http://schemas.openxmlformats.org/presentationml/2006/ole">
            <mc:AlternateContent xmlns:mc="http://schemas.openxmlformats.org/markup-compatibility/2006">
              <mc:Choice xmlns:v="urn:schemas-microsoft-com:vml" Requires="v">
                <p:oleObj name="Equation" r:id="rId4" imgW="482400" imgH="241200" progId="Equation.DSMT4">
                  <p:embed/>
                </p:oleObj>
              </mc:Choice>
              <mc:Fallback>
                <p:oleObj name="Equation" r:id="rId4" imgW="482400" imgH="241200" progId="Equation.DSMT4">
                  <p:embed/>
                  <p:pic>
                    <p:nvPicPr>
                      <p:cNvPr id="44074" name="Objekt 57">
                        <a:extLst>
                          <a:ext uri="{FF2B5EF4-FFF2-40B4-BE49-F238E27FC236}">
                            <a16:creationId xmlns:a16="http://schemas.microsoft.com/office/drawing/2014/main" id="{25378325-EA0D-924C-7884-E63B8FCF18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4219" y="4929187"/>
                        <a:ext cx="482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75" name="Objekt 58">
            <a:extLst>
              <a:ext uri="{FF2B5EF4-FFF2-40B4-BE49-F238E27FC236}">
                <a16:creationId xmlns:a16="http://schemas.microsoft.com/office/drawing/2014/main" id="{BDD75927-538F-C086-5058-EA0555D4BA06}"/>
              </a:ext>
            </a:extLst>
          </p:cNvPr>
          <p:cNvGraphicFramePr>
            <a:graphicFrameLocks noChangeAspect="1"/>
          </p:cNvGraphicFramePr>
          <p:nvPr/>
        </p:nvGraphicFramePr>
        <p:xfrm>
          <a:off x="6010569" y="5715000"/>
          <a:ext cx="469900" cy="241300"/>
        </p:xfrm>
        <a:graphic>
          <a:graphicData uri="http://schemas.openxmlformats.org/presentationml/2006/ole">
            <mc:AlternateContent xmlns:mc="http://schemas.openxmlformats.org/markup-compatibility/2006">
              <mc:Choice xmlns:v="urn:schemas-microsoft-com:vml" Requires="v">
                <p:oleObj name="Equation" r:id="rId6" imgW="469800" imgH="241200" progId="Equation.DSMT4">
                  <p:embed/>
                </p:oleObj>
              </mc:Choice>
              <mc:Fallback>
                <p:oleObj name="Equation" r:id="rId6" imgW="469800" imgH="241200" progId="Equation.DSMT4">
                  <p:embed/>
                  <p:pic>
                    <p:nvPicPr>
                      <p:cNvPr id="44075" name="Objekt 58">
                        <a:extLst>
                          <a:ext uri="{FF2B5EF4-FFF2-40B4-BE49-F238E27FC236}">
                            <a16:creationId xmlns:a16="http://schemas.microsoft.com/office/drawing/2014/main" id="{BDD75927-538F-C086-5058-EA0555D4BA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0569" y="5715000"/>
                        <a:ext cx="4699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76" name="Objekt 59">
            <a:extLst>
              <a:ext uri="{FF2B5EF4-FFF2-40B4-BE49-F238E27FC236}">
                <a16:creationId xmlns:a16="http://schemas.microsoft.com/office/drawing/2014/main" id="{0DA0E648-7C2D-7611-4B62-FE3C4321805D}"/>
              </a:ext>
            </a:extLst>
          </p:cNvPr>
          <p:cNvGraphicFramePr>
            <a:graphicFrameLocks noChangeAspect="1"/>
          </p:cNvGraphicFramePr>
          <p:nvPr/>
        </p:nvGraphicFramePr>
        <p:xfrm>
          <a:off x="5991519" y="6529387"/>
          <a:ext cx="495300" cy="241300"/>
        </p:xfrm>
        <a:graphic>
          <a:graphicData uri="http://schemas.openxmlformats.org/presentationml/2006/ole">
            <mc:AlternateContent xmlns:mc="http://schemas.openxmlformats.org/markup-compatibility/2006">
              <mc:Choice xmlns:v="urn:schemas-microsoft-com:vml" Requires="v">
                <p:oleObj name="Equation" r:id="rId8" imgW="495000" imgH="241200" progId="Equation.DSMT4">
                  <p:embed/>
                </p:oleObj>
              </mc:Choice>
              <mc:Fallback>
                <p:oleObj name="Equation" r:id="rId8" imgW="495000" imgH="241200" progId="Equation.DSMT4">
                  <p:embed/>
                  <p:pic>
                    <p:nvPicPr>
                      <p:cNvPr id="44076" name="Objekt 59">
                        <a:extLst>
                          <a:ext uri="{FF2B5EF4-FFF2-40B4-BE49-F238E27FC236}">
                            <a16:creationId xmlns:a16="http://schemas.microsoft.com/office/drawing/2014/main" id="{0DA0E648-7C2D-7611-4B62-FE3C432180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91519" y="6529387"/>
                        <a:ext cx="495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44078" name="Objekt 61">
                <a:extLst>
                  <a:ext uri="{FF2B5EF4-FFF2-40B4-BE49-F238E27FC236}">
                    <a16:creationId xmlns:a16="http://schemas.microsoft.com/office/drawing/2014/main" id="{59729B30-CE72-3C8B-8846-FD3146677756}"/>
                  </a:ext>
                </a:extLst>
              </p:cNvPr>
              <p:cNvSpPr txBox="1"/>
              <p:nvPr/>
            </p:nvSpPr>
            <p:spPr bwMode="auto">
              <a:xfrm>
                <a:off x="7954212" y="1853635"/>
                <a:ext cx="3560455" cy="105092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m:rPr>
                          <m:nor/>
                        </m:rPr>
                        <a:rPr lang="en-US" altLang="en-US" sz="2400" dirty="0" smtClean="0"/>
                        <m:t>Softmax</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𝑥</m:t>
                      </m:r>
                      <m:r>
                        <a:rPr lang="en-US" sz="2400" i="1">
                          <a:solidFill>
                            <a:srgbClr val="000000"/>
                          </a:solidFill>
                          <a:latin typeface="Cambria Math" panose="02040503050406030204" pitchFamily="18" charset="0"/>
                        </a:rPr>
                        <m:t>)=</m:t>
                      </m:r>
                      <m:f>
                        <m:fPr>
                          <m:ctrlPr>
                            <a:rPr lang="en-US" sz="2400" i="1">
                              <a:solidFill>
                                <a:srgbClr val="000000"/>
                              </a:solidFill>
                              <a:latin typeface="Cambria Math" panose="02040503050406030204" pitchFamily="18" charset="0"/>
                            </a:rPr>
                          </m:ctrlPr>
                        </m:fPr>
                        <m:num>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rPr>
                                <m:t>𝑒</m:t>
                              </m:r>
                            </m:e>
                            <m:sup>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𝑥</m:t>
                                  </m:r>
                                </m:e>
                                <m:sub>
                                  <m:r>
                                    <a:rPr lang="en-US" sz="2400" i="1">
                                      <a:solidFill>
                                        <a:srgbClr val="000000"/>
                                      </a:solidFill>
                                      <a:latin typeface="Cambria Math" panose="02040503050406030204" pitchFamily="18" charset="0"/>
                                    </a:rPr>
                                    <m:t>𝑖</m:t>
                                  </m:r>
                                </m:sub>
                              </m:sSub>
                            </m:sup>
                          </m:sSup>
                        </m:num>
                        <m:den>
                          <m:nary>
                            <m:naryPr>
                              <m:chr m:val="∑"/>
                              <m:limLoc m:val="subSup"/>
                              <m:ctrlPr>
                                <a:rPr lang="en-US" sz="2400" i="1">
                                  <a:solidFill>
                                    <a:srgbClr val="000000"/>
                                  </a:solidFill>
                                  <a:latin typeface="Cambria Math" panose="02040503050406030204" pitchFamily="18" charset="0"/>
                                </a:rPr>
                              </m:ctrlPr>
                            </m:naryPr>
                            <m:sub>
                              <m:r>
                                <a:rPr lang="en-US" sz="2400" i="1">
                                  <a:solidFill>
                                    <a:srgbClr val="000000"/>
                                  </a:solidFill>
                                  <a:latin typeface="Cambria Math" panose="02040503050406030204" pitchFamily="18" charset="0"/>
                                </a:rPr>
                                <m:t>𝑘</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1</m:t>
                              </m:r>
                            </m:sub>
                            <m:sup>
                              <m:r>
                                <a:rPr lang="en-US" sz="2400" i="1">
                                  <a:solidFill>
                                    <a:srgbClr val="000000"/>
                                  </a:solidFill>
                                  <a:latin typeface="Cambria Math" panose="02040503050406030204" pitchFamily="18" charset="0"/>
                                </a:rPr>
                                <m:t>𝐾</m:t>
                              </m:r>
                            </m:sup>
                            <m:e>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rPr>
                                    <m:t>𝑒</m:t>
                                  </m:r>
                                </m:e>
                                <m:sup>
                                  <m:sSub>
                                    <m:sSubPr>
                                      <m:ctrlPr>
                                        <a:rPr lang="en-US" sz="2400" i="1">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𝑥</m:t>
                                      </m:r>
                                    </m:e>
                                    <m:sub>
                                      <m:r>
                                        <a:rPr lang="en-US" sz="2400" i="1">
                                          <a:solidFill>
                                            <a:srgbClr val="000000"/>
                                          </a:solidFill>
                                          <a:latin typeface="Cambria Math" panose="02040503050406030204" pitchFamily="18" charset="0"/>
                                        </a:rPr>
                                        <m:t>𝑘</m:t>
                                      </m:r>
                                    </m:sub>
                                  </m:sSub>
                                </m:sup>
                              </m:sSup>
                            </m:e>
                          </m:nary>
                        </m:den>
                      </m:f>
                    </m:oMath>
                  </m:oMathPara>
                </a14:m>
                <a:endParaRPr lang="en-US" sz="2400" dirty="0"/>
              </a:p>
            </p:txBody>
          </p:sp>
        </mc:Choice>
        <mc:Fallback xmlns="">
          <p:sp>
            <p:nvSpPr>
              <p:cNvPr id="44078" name="Objekt 61">
                <a:extLst>
                  <a:ext uri="{FF2B5EF4-FFF2-40B4-BE49-F238E27FC236}">
                    <a16:creationId xmlns:a16="http://schemas.microsoft.com/office/drawing/2014/main" id="{59729B30-CE72-3C8B-8846-FD3146677756}"/>
                  </a:ext>
                </a:extLst>
              </p:cNvPr>
              <p:cNvSpPr txBox="1">
                <a:spLocks noRot="1" noChangeAspect="1" noMove="1" noResize="1" noEditPoints="1" noAdjustHandles="1" noChangeArrowheads="1" noChangeShapeType="1" noTextEdit="1"/>
              </p:cNvSpPr>
              <p:nvPr/>
            </p:nvSpPr>
            <p:spPr bwMode="auto">
              <a:xfrm>
                <a:off x="7954212" y="1853635"/>
                <a:ext cx="3560455" cy="1050926"/>
              </a:xfrm>
              <a:prstGeom prst="rect">
                <a:avLst/>
              </a:prstGeom>
              <a:blipFill>
                <a:blip r:embed="rId10"/>
                <a:stretch>
                  <a:fillRect/>
                </a:stretch>
              </a:blipFill>
              <a:ln>
                <a:noFill/>
              </a:ln>
            </p:spPr>
            <p:txBody>
              <a:bodyPr/>
              <a:lstStyle/>
              <a:p>
                <a:r>
                  <a:rPr lang="en-US">
                    <a:noFill/>
                  </a:rPr>
                  <a:t> </a:t>
                </a:r>
              </a:p>
            </p:txBody>
          </p:sp>
        </mc:Fallback>
      </mc:AlternateContent>
      <p:sp>
        <p:nvSpPr>
          <p:cNvPr id="3" name="Title 2">
            <a:extLst>
              <a:ext uri="{FF2B5EF4-FFF2-40B4-BE49-F238E27FC236}">
                <a16:creationId xmlns:a16="http://schemas.microsoft.com/office/drawing/2014/main" id="{44AAFEDB-10E9-A193-F78E-808F60B19DEC}"/>
              </a:ext>
            </a:extLst>
          </p:cNvPr>
          <p:cNvSpPr>
            <a:spLocks noGrp="1"/>
          </p:cNvSpPr>
          <p:nvPr>
            <p:ph type="title"/>
          </p:nvPr>
        </p:nvSpPr>
        <p:spPr>
          <a:xfrm>
            <a:off x="1250730" y="481524"/>
            <a:ext cx="10263937" cy="609600"/>
          </a:xfrm>
        </p:spPr>
        <p:txBody>
          <a:bodyPr>
            <a:normAutofit fontScale="90000"/>
          </a:bodyPr>
          <a:lstStyle/>
          <a:p>
            <a:r>
              <a:rPr lang="en-US" altLang="en-US" b="0" dirty="0">
                <a:latin typeface="+mj-lt"/>
                <a:cs typeface="+mj-cs"/>
              </a:rPr>
              <a:t>Activation Functions - </a:t>
            </a:r>
            <a:r>
              <a:rPr lang="en-US" altLang="en-US" b="0" dirty="0" err="1">
                <a:latin typeface="+mj-lt"/>
                <a:cs typeface="+mj-cs"/>
              </a:rPr>
              <a:t>Softmax</a:t>
            </a:r>
            <a:endParaRPr lang="en-US" b="0" dirty="0">
              <a:latin typeface="+mj-lt"/>
              <a:cs typeface="+mj-cs"/>
            </a:endParaRPr>
          </a:p>
        </p:txBody>
      </p:sp>
      <p:sp>
        <p:nvSpPr>
          <p:cNvPr id="2" name="Ellipse 41">
            <a:extLst>
              <a:ext uri="{FF2B5EF4-FFF2-40B4-BE49-F238E27FC236}">
                <a16:creationId xmlns:a16="http://schemas.microsoft.com/office/drawing/2014/main" id="{53D29165-4E95-1BC2-ED37-5D7BDCED1384}"/>
              </a:ext>
            </a:extLst>
          </p:cNvPr>
          <p:cNvSpPr>
            <a:spLocks noChangeArrowheads="1"/>
          </p:cNvSpPr>
          <p:nvPr/>
        </p:nvSpPr>
        <p:spPr bwMode="auto">
          <a:xfrm>
            <a:off x="838493" y="4748006"/>
            <a:ext cx="481013" cy="481013"/>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endParaRPr lang="de-DE" altLang="en-US"/>
          </a:p>
        </p:txBody>
      </p:sp>
      <p:sp>
        <p:nvSpPr>
          <p:cNvPr id="4" name="Ellipse 42">
            <a:extLst>
              <a:ext uri="{FF2B5EF4-FFF2-40B4-BE49-F238E27FC236}">
                <a16:creationId xmlns:a16="http://schemas.microsoft.com/office/drawing/2014/main" id="{06E9AF92-8EBD-418A-9C4A-A5594C0AA118}"/>
              </a:ext>
            </a:extLst>
          </p:cNvPr>
          <p:cNvSpPr>
            <a:spLocks noChangeArrowheads="1"/>
          </p:cNvSpPr>
          <p:nvPr/>
        </p:nvSpPr>
        <p:spPr bwMode="auto">
          <a:xfrm>
            <a:off x="827381" y="5529056"/>
            <a:ext cx="481012" cy="481013"/>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endParaRPr lang="de-DE" altLang="en-US"/>
          </a:p>
        </p:txBody>
      </p:sp>
      <p:sp>
        <p:nvSpPr>
          <p:cNvPr id="5" name="Ellipse 43">
            <a:extLst>
              <a:ext uri="{FF2B5EF4-FFF2-40B4-BE49-F238E27FC236}">
                <a16:creationId xmlns:a16="http://schemas.microsoft.com/office/drawing/2014/main" id="{CF0B4847-C6D9-D163-20F7-0FFF11FD0D7A}"/>
              </a:ext>
            </a:extLst>
          </p:cNvPr>
          <p:cNvSpPr>
            <a:spLocks noChangeArrowheads="1"/>
          </p:cNvSpPr>
          <p:nvPr/>
        </p:nvSpPr>
        <p:spPr bwMode="auto">
          <a:xfrm>
            <a:off x="827381" y="6310106"/>
            <a:ext cx="481012" cy="481013"/>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endParaRPr lang="de-DE" altLang="en-US"/>
          </a:p>
        </p:txBody>
      </p:sp>
      <p:cxnSp>
        <p:nvCxnSpPr>
          <p:cNvPr id="6" name="Gerade Verbindung mit Pfeil 44">
            <a:extLst>
              <a:ext uri="{FF2B5EF4-FFF2-40B4-BE49-F238E27FC236}">
                <a16:creationId xmlns:a16="http://schemas.microsoft.com/office/drawing/2014/main" id="{8FA5DC78-CE48-5E46-EA8A-2EAECC92EA5E}"/>
              </a:ext>
            </a:extLst>
          </p:cNvPr>
          <p:cNvCxnSpPr>
            <a:cxnSpLocks noChangeShapeType="1"/>
            <a:stCxn id="2" idx="6"/>
          </p:cNvCxnSpPr>
          <p:nvPr/>
        </p:nvCxnSpPr>
        <p:spPr bwMode="auto">
          <a:xfrm>
            <a:off x="1319506" y="4989306"/>
            <a:ext cx="669925" cy="1588"/>
          </a:xfrm>
          <a:prstGeom prst="straightConnector1">
            <a:avLst/>
          </a:prstGeom>
          <a:noFill/>
          <a:ln w="9525" algn="ctr">
            <a:solidFill>
              <a:schemeClr val="tx1"/>
            </a:solidFill>
            <a:round/>
            <a:headEnd/>
            <a:tailEnd type="triangle" w="med" len="med"/>
          </a:ln>
        </p:spPr>
      </p:cxnSp>
      <p:cxnSp>
        <p:nvCxnSpPr>
          <p:cNvPr id="7" name="Gerade Verbindung mit Pfeil 45">
            <a:extLst>
              <a:ext uri="{FF2B5EF4-FFF2-40B4-BE49-F238E27FC236}">
                <a16:creationId xmlns:a16="http://schemas.microsoft.com/office/drawing/2014/main" id="{48E21407-DEE0-600E-E66A-AE63226DC69B}"/>
              </a:ext>
            </a:extLst>
          </p:cNvPr>
          <p:cNvCxnSpPr>
            <a:cxnSpLocks noChangeShapeType="1"/>
          </p:cNvCxnSpPr>
          <p:nvPr/>
        </p:nvCxnSpPr>
        <p:spPr bwMode="auto">
          <a:xfrm>
            <a:off x="1308393" y="5768769"/>
            <a:ext cx="671513" cy="1587"/>
          </a:xfrm>
          <a:prstGeom prst="straightConnector1">
            <a:avLst/>
          </a:prstGeom>
          <a:noFill/>
          <a:ln w="9525" algn="ctr">
            <a:solidFill>
              <a:schemeClr val="tx1"/>
            </a:solidFill>
            <a:round/>
            <a:headEnd/>
            <a:tailEnd type="triangle" w="med" len="med"/>
          </a:ln>
        </p:spPr>
      </p:cxnSp>
      <p:cxnSp>
        <p:nvCxnSpPr>
          <p:cNvPr id="8" name="Gerade Verbindung mit Pfeil 46">
            <a:extLst>
              <a:ext uri="{FF2B5EF4-FFF2-40B4-BE49-F238E27FC236}">
                <a16:creationId xmlns:a16="http://schemas.microsoft.com/office/drawing/2014/main" id="{BF90BF68-970B-406C-0DF5-FD39A6AEFCCB}"/>
              </a:ext>
            </a:extLst>
          </p:cNvPr>
          <p:cNvCxnSpPr>
            <a:cxnSpLocks noChangeShapeType="1"/>
          </p:cNvCxnSpPr>
          <p:nvPr/>
        </p:nvCxnSpPr>
        <p:spPr bwMode="auto">
          <a:xfrm>
            <a:off x="1308393" y="6548231"/>
            <a:ext cx="671513" cy="3175"/>
          </a:xfrm>
          <a:prstGeom prst="straightConnector1">
            <a:avLst/>
          </a:prstGeom>
          <a:noFill/>
          <a:ln w="9525" algn="ctr">
            <a:solidFill>
              <a:schemeClr val="tx1"/>
            </a:solidFill>
            <a:round/>
            <a:headEnd/>
            <a:tailEnd type="triangle" w="med" len="med"/>
          </a:ln>
        </p:spPr>
      </p:cxnSp>
      <p:cxnSp>
        <p:nvCxnSpPr>
          <p:cNvPr id="10" name="Gerader Verbinder 47">
            <a:extLst>
              <a:ext uri="{FF2B5EF4-FFF2-40B4-BE49-F238E27FC236}">
                <a16:creationId xmlns:a16="http://schemas.microsoft.com/office/drawing/2014/main" id="{3D7FCEC8-758F-551A-195E-81C674B3E850}"/>
              </a:ext>
            </a:extLst>
          </p:cNvPr>
          <p:cNvCxnSpPr>
            <a:cxnSpLocks noChangeShapeType="1"/>
            <a:stCxn id="2" idx="2"/>
          </p:cNvCxnSpPr>
          <p:nvPr/>
        </p:nvCxnSpPr>
        <p:spPr bwMode="auto">
          <a:xfrm flipH="1" flipV="1">
            <a:off x="292393" y="4989306"/>
            <a:ext cx="546100" cy="0"/>
          </a:xfrm>
          <a:prstGeom prst="line">
            <a:avLst/>
          </a:prstGeom>
          <a:noFill/>
          <a:ln w="9525" algn="ctr">
            <a:solidFill>
              <a:schemeClr val="tx1"/>
            </a:solidFill>
            <a:round/>
            <a:headEnd/>
            <a:tailEnd/>
          </a:ln>
        </p:spPr>
      </p:cxnSp>
      <p:cxnSp>
        <p:nvCxnSpPr>
          <p:cNvPr id="11" name="Gerader Verbinder 48">
            <a:extLst>
              <a:ext uri="{FF2B5EF4-FFF2-40B4-BE49-F238E27FC236}">
                <a16:creationId xmlns:a16="http://schemas.microsoft.com/office/drawing/2014/main" id="{2C1C32EE-7B36-BFEB-43D2-727C2DD7ED6F}"/>
              </a:ext>
            </a:extLst>
          </p:cNvPr>
          <p:cNvCxnSpPr>
            <a:cxnSpLocks noChangeShapeType="1"/>
            <a:stCxn id="2" idx="3"/>
          </p:cNvCxnSpPr>
          <p:nvPr/>
        </p:nvCxnSpPr>
        <p:spPr bwMode="auto">
          <a:xfrm flipH="1">
            <a:off x="351131" y="5159169"/>
            <a:ext cx="557212" cy="557212"/>
          </a:xfrm>
          <a:prstGeom prst="line">
            <a:avLst/>
          </a:prstGeom>
          <a:noFill/>
          <a:ln w="9525" algn="ctr">
            <a:solidFill>
              <a:schemeClr val="tx1"/>
            </a:solidFill>
            <a:round/>
            <a:headEnd/>
            <a:tailEnd/>
          </a:ln>
        </p:spPr>
      </p:cxnSp>
      <p:cxnSp>
        <p:nvCxnSpPr>
          <p:cNvPr id="12" name="Gerader Verbinder 49">
            <a:extLst>
              <a:ext uri="{FF2B5EF4-FFF2-40B4-BE49-F238E27FC236}">
                <a16:creationId xmlns:a16="http://schemas.microsoft.com/office/drawing/2014/main" id="{AB74EE43-FFCB-B7BA-30F4-E70A92919EA8}"/>
              </a:ext>
            </a:extLst>
          </p:cNvPr>
          <p:cNvCxnSpPr>
            <a:cxnSpLocks noChangeShapeType="1"/>
            <a:stCxn id="4" idx="2"/>
          </p:cNvCxnSpPr>
          <p:nvPr/>
        </p:nvCxnSpPr>
        <p:spPr bwMode="auto">
          <a:xfrm flipH="1" flipV="1">
            <a:off x="357481" y="5768769"/>
            <a:ext cx="469900" cy="1587"/>
          </a:xfrm>
          <a:prstGeom prst="line">
            <a:avLst/>
          </a:prstGeom>
          <a:noFill/>
          <a:ln w="9525" algn="ctr">
            <a:solidFill>
              <a:schemeClr val="tx1"/>
            </a:solidFill>
            <a:round/>
            <a:headEnd/>
            <a:tailEnd/>
          </a:ln>
        </p:spPr>
      </p:cxnSp>
      <p:cxnSp>
        <p:nvCxnSpPr>
          <p:cNvPr id="13" name="Gerader Verbinder 50">
            <a:extLst>
              <a:ext uri="{FF2B5EF4-FFF2-40B4-BE49-F238E27FC236}">
                <a16:creationId xmlns:a16="http://schemas.microsoft.com/office/drawing/2014/main" id="{129C9AFB-FCFF-27BC-A63B-9381848E7330}"/>
              </a:ext>
            </a:extLst>
          </p:cNvPr>
          <p:cNvCxnSpPr>
            <a:cxnSpLocks noChangeShapeType="1"/>
            <a:stCxn id="4" idx="1"/>
          </p:cNvCxnSpPr>
          <p:nvPr/>
        </p:nvCxnSpPr>
        <p:spPr bwMode="auto">
          <a:xfrm flipH="1" flipV="1">
            <a:off x="343193" y="5073444"/>
            <a:ext cx="555625" cy="525462"/>
          </a:xfrm>
          <a:prstGeom prst="line">
            <a:avLst/>
          </a:prstGeom>
          <a:noFill/>
          <a:ln w="9525" algn="ctr">
            <a:solidFill>
              <a:schemeClr val="tx1"/>
            </a:solidFill>
            <a:round/>
            <a:headEnd/>
            <a:tailEnd/>
          </a:ln>
        </p:spPr>
      </p:cxnSp>
      <p:cxnSp>
        <p:nvCxnSpPr>
          <p:cNvPr id="14" name="Gerader Verbinder 51">
            <a:extLst>
              <a:ext uri="{FF2B5EF4-FFF2-40B4-BE49-F238E27FC236}">
                <a16:creationId xmlns:a16="http://schemas.microsoft.com/office/drawing/2014/main" id="{455FA93B-8DAA-8BFE-4E38-F92FE1CA677F}"/>
              </a:ext>
            </a:extLst>
          </p:cNvPr>
          <p:cNvCxnSpPr>
            <a:cxnSpLocks noChangeShapeType="1"/>
            <a:stCxn id="4" idx="3"/>
          </p:cNvCxnSpPr>
          <p:nvPr/>
        </p:nvCxnSpPr>
        <p:spPr bwMode="auto">
          <a:xfrm flipH="1">
            <a:off x="335256" y="5940219"/>
            <a:ext cx="563562" cy="530225"/>
          </a:xfrm>
          <a:prstGeom prst="line">
            <a:avLst/>
          </a:prstGeom>
          <a:noFill/>
          <a:ln w="9525" algn="ctr">
            <a:solidFill>
              <a:schemeClr val="tx1"/>
            </a:solidFill>
            <a:round/>
            <a:headEnd/>
            <a:tailEnd/>
          </a:ln>
        </p:spPr>
      </p:cxnSp>
      <p:cxnSp>
        <p:nvCxnSpPr>
          <p:cNvPr id="15" name="Gerader Verbinder 52">
            <a:extLst>
              <a:ext uri="{FF2B5EF4-FFF2-40B4-BE49-F238E27FC236}">
                <a16:creationId xmlns:a16="http://schemas.microsoft.com/office/drawing/2014/main" id="{487D5791-E547-95E5-BBA3-7DA60AC4E539}"/>
              </a:ext>
            </a:extLst>
          </p:cNvPr>
          <p:cNvCxnSpPr>
            <a:cxnSpLocks noChangeShapeType="1"/>
            <a:stCxn id="5" idx="1"/>
          </p:cNvCxnSpPr>
          <p:nvPr/>
        </p:nvCxnSpPr>
        <p:spPr bwMode="auto">
          <a:xfrm flipH="1" flipV="1">
            <a:off x="340018" y="5821156"/>
            <a:ext cx="558800" cy="558800"/>
          </a:xfrm>
          <a:prstGeom prst="line">
            <a:avLst/>
          </a:prstGeom>
          <a:noFill/>
          <a:ln w="9525" algn="ctr">
            <a:solidFill>
              <a:schemeClr val="tx1"/>
            </a:solidFill>
            <a:round/>
            <a:headEnd/>
            <a:tailEnd/>
          </a:ln>
        </p:spPr>
      </p:cxnSp>
      <p:cxnSp>
        <p:nvCxnSpPr>
          <p:cNvPr id="16" name="Gerader Verbinder 53">
            <a:extLst>
              <a:ext uri="{FF2B5EF4-FFF2-40B4-BE49-F238E27FC236}">
                <a16:creationId xmlns:a16="http://schemas.microsoft.com/office/drawing/2014/main" id="{0F9BAD55-CFD4-A5E0-EAE2-4883144E7017}"/>
              </a:ext>
            </a:extLst>
          </p:cNvPr>
          <p:cNvCxnSpPr>
            <a:cxnSpLocks noChangeShapeType="1"/>
            <a:stCxn id="5" idx="2"/>
          </p:cNvCxnSpPr>
          <p:nvPr/>
        </p:nvCxnSpPr>
        <p:spPr bwMode="auto">
          <a:xfrm flipH="1" flipV="1">
            <a:off x="309856" y="6548231"/>
            <a:ext cx="517525" cy="3175"/>
          </a:xfrm>
          <a:prstGeom prst="line">
            <a:avLst/>
          </a:prstGeom>
          <a:noFill/>
          <a:ln w="9525" algn="ctr">
            <a:solidFill>
              <a:schemeClr val="tx1"/>
            </a:solidFill>
            <a:round/>
            <a:headEnd/>
            <a:tailEnd/>
          </a:ln>
        </p:spPr>
      </p:cxnSp>
      <p:sp>
        <p:nvSpPr>
          <p:cNvPr id="17" name="Textfeld 54">
            <a:extLst>
              <a:ext uri="{FF2B5EF4-FFF2-40B4-BE49-F238E27FC236}">
                <a16:creationId xmlns:a16="http://schemas.microsoft.com/office/drawing/2014/main" id="{D7FAD4D1-52DD-6E75-9879-AF369AFC033C}"/>
              </a:ext>
            </a:extLst>
          </p:cNvPr>
          <p:cNvSpPr txBox="1">
            <a:spLocks noChangeArrowheads="1"/>
          </p:cNvSpPr>
          <p:nvPr/>
        </p:nvSpPr>
        <p:spPr bwMode="auto">
          <a:xfrm>
            <a:off x="2624431" y="4849606"/>
            <a:ext cx="11572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de-DE" altLang="en-US" sz="1200" dirty="0"/>
              <a:t>Class1</a:t>
            </a:r>
          </a:p>
        </p:txBody>
      </p:sp>
      <p:sp>
        <p:nvSpPr>
          <p:cNvPr id="18" name="Textfeld 55">
            <a:extLst>
              <a:ext uri="{FF2B5EF4-FFF2-40B4-BE49-F238E27FC236}">
                <a16:creationId xmlns:a16="http://schemas.microsoft.com/office/drawing/2014/main" id="{A2039EE2-3D7B-E69C-6E79-2A44345E8F5B}"/>
              </a:ext>
            </a:extLst>
          </p:cNvPr>
          <p:cNvSpPr txBox="1">
            <a:spLocks noChangeArrowheads="1"/>
          </p:cNvSpPr>
          <p:nvPr/>
        </p:nvSpPr>
        <p:spPr bwMode="auto">
          <a:xfrm>
            <a:off x="2624431" y="5629069"/>
            <a:ext cx="11572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de-DE" altLang="en-US" sz="1200" dirty="0"/>
              <a:t>Class2</a:t>
            </a:r>
          </a:p>
        </p:txBody>
      </p:sp>
      <p:sp>
        <p:nvSpPr>
          <p:cNvPr id="19" name="Textfeld 56">
            <a:extLst>
              <a:ext uri="{FF2B5EF4-FFF2-40B4-BE49-F238E27FC236}">
                <a16:creationId xmlns:a16="http://schemas.microsoft.com/office/drawing/2014/main" id="{BDE8B43D-1E6D-232F-C66F-C0A5D1DEBEDC}"/>
              </a:ext>
            </a:extLst>
          </p:cNvPr>
          <p:cNvSpPr txBox="1">
            <a:spLocks noChangeArrowheads="1"/>
          </p:cNvSpPr>
          <p:nvPr/>
        </p:nvSpPr>
        <p:spPr bwMode="auto">
          <a:xfrm>
            <a:off x="2624431" y="6419644"/>
            <a:ext cx="11572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de-DE" altLang="en-US" sz="1200" dirty="0"/>
              <a:t>Class3</a:t>
            </a:r>
          </a:p>
        </p:txBody>
      </p:sp>
      <mc:AlternateContent xmlns:mc="http://schemas.openxmlformats.org/markup-compatibility/2006" xmlns:a14="http://schemas.microsoft.com/office/drawing/2010/main">
        <mc:Choice Requires="a14">
          <p:sp>
            <p:nvSpPr>
              <p:cNvPr id="20" name="Objekt 57">
                <a:extLst>
                  <a:ext uri="{FF2B5EF4-FFF2-40B4-BE49-F238E27FC236}">
                    <a16:creationId xmlns:a16="http://schemas.microsoft.com/office/drawing/2014/main" id="{EE19BACC-3F82-27A9-AAE1-D8D03D189B1D}"/>
                  </a:ext>
                </a:extLst>
              </p:cNvPr>
              <p:cNvSpPr txBox="1"/>
              <p:nvPr/>
            </p:nvSpPr>
            <p:spPr bwMode="auto">
              <a:xfrm>
                <a:off x="2034175" y="4811384"/>
                <a:ext cx="482600" cy="2413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rPr>
                        <m:t>0</m:t>
                      </m:r>
                      <m:r>
                        <a:rPr lang="en-US" sz="160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78</m:t>
                      </m:r>
                    </m:oMath>
                  </m:oMathPara>
                </a14:m>
                <a:endParaRPr lang="en-US" sz="1600" dirty="0"/>
              </a:p>
            </p:txBody>
          </p:sp>
        </mc:Choice>
        <mc:Fallback xmlns="">
          <p:sp>
            <p:nvSpPr>
              <p:cNvPr id="20" name="Objekt 57">
                <a:extLst>
                  <a:ext uri="{FF2B5EF4-FFF2-40B4-BE49-F238E27FC236}">
                    <a16:creationId xmlns:a16="http://schemas.microsoft.com/office/drawing/2014/main" id="{EE19BACC-3F82-27A9-AAE1-D8D03D189B1D}"/>
                  </a:ext>
                </a:extLst>
              </p:cNvPr>
              <p:cNvSpPr txBox="1">
                <a:spLocks noRot="1" noChangeAspect="1" noMove="1" noResize="1" noEditPoints="1" noAdjustHandles="1" noChangeArrowheads="1" noChangeShapeType="1" noTextEdit="1"/>
              </p:cNvSpPr>
              <p:nvPr/>
            </p:nvSpPr>
            <p:spPr bwMode="auto">
              <a:xfrm>
                <a:off x="2034175" y="4811384"/>
                <a:ext cx="482600" cy="241300"/>
              </a:xfrm>
              <a:prstGeom prst="rect">
                <a:avLst/>
              </a:prstGeom>
              <a:blipFill>
                <a:blip r:embed="rId11"/>
                <a:stretch>
                  <a:fillRect r="-10127" b="-2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Objekt 58">
                <a:extLst>
                  <a:ext uri="{FF2B5EF4-FFF2-40B4-BE49-F238E27FC236}">
                    <a16:creationId xmlns:a16="http://schemas.microsoft.com/office/drawing/2014/main" id="{FAF050DD-2A8F-81EE-E51C-3FDF7C973599}"/>
                  </a:ext>
                </a:extLst>
              </p:cNvPr>
              <p:cNvSpPr txBox="1"/>
              <p:nvPr/>
            </p:nvSpPr>
            <p:spPr bwMode="auto">
              <a:xfrm>
                <a:off x="2040525" y="5607470"/>
                <a:ext cx="469900" cy="2413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rPr>
                        <m:t>0</m:t>
                      </m:r>
                      <m:r>
                        <a:rPr lang="en-US" sz="160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65</m:t>
                      </m:r>
                    </m:oMath>
                  </m:oMathPara>
                </a14:m>
                <a:endParaRPr lang="en-US" sz="1600" dirty="0"/>
              </a:p>
            </p:txBody>
          </p:sp>
        </mc:Choice>
        <mc:Fallback xmlns="">
          <p:sp>
            <p:nvSpPr>
              <p:cNvPr id="21" name="Objekt 58">
                <a:extLst>
                  <a:ext uri="{FF2B5EF4-FFF2-40B4-BE49-F238E27FC236}">
                    <a16:creationId xmlns:a16="http://schemas.microsoft.com/office/drawing/2014/main" id="{FAF050DD-2A8F-81EE-E51C-3FDF7C973599}"/>
                  </a:ext>
                </a:extLst>
              </p:cNvPr>
              <p:cNvSpPr txBox="1">
                <a:spLocks noRot="1" noChangeAspect="1" noMove="1" noResize="1" noEditPoints="1" noAdjustHandles="1" noChangeArrowheads="1" noChangeShapeType="1" noTextEdit="1"/>
              </p:cNvSpPr>
              <p:nvPr/>
            </p:nvSpPr>
            <p:spPr bwMode="auto">
              <a:xfrm>
                <a:off x="2040525" y="5607470"/>
                <a:ext cx="469900" cy="241300"/>
              </a:xfrm>
              <a:prstGeom prst="rect">
                <a:avLst/>
              </a:prstGeom>
              <a:blipFill>
                <a:blip r:embed="rId12"/>
                <a:stretch>
                  <a:fillRect r="-14286" b="-2820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bjekt 59">
                <a:extLst>
                  <a:ext uri="{FF2B5EF4-FFF2-40B4-BE49-F238E27FC236}">
                    <a16:creationId xmlns:a16="http://schemas.microsoft.com/office/drawing/2014/main" id="{C6296802-F43E-0D4D-D0EA-A4DB9622BA75}"/>
                  </a:ext>
                </a:extLst>
              </p:cNvPr>
              <p:cNvSpPr txBox="1"/>
              <p:nvPr/>
            </p:nvSpPr>
            <p:spPr bwMode="auto">
              <a:xfrm>
                <a:off x="2021475" y="6411584"/>
                <a:ext cx="495300" cy="2413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rPr>
                        <m:t>0</m:t>
                      </m:r>
                      <m:r>
                        <a:rPr lang="en-US" sz="160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52</m:t>
                      </m:r>
                    </m:oMath>
                  </m:oMathPara>
                </a14:m>
                <a:endParaRPr lang="en-US" sz="1600" dirty="0"/>
              </a:p>
            </p:txBody>
          </p:sp>
        </mc:Choice>
        <mc:Fallback xmlns="">
          <p:sp>
            <p:nvSpPr>
              <p:cNvPr id="22" name="Objekt 59">
                <a:extLst>
                  <a:ext uri="{FF2B5EF4-FFF2-40B4-BE49-F238E27FC236}">
                    <a16:creationId xmlns:a16="http://schemas.microsoft.com/office/drawing/2014/main" id="{C6296802-F43E-0D4D-D0EA-A4DB9622BA75}"/>
                  </a:ext>
                </a:extLst>
              </p:cNvPr>
              <p:cNvSpPr txBox="1">
                <a:spLocks noRot="1" noChangeAspect="1" noMove="1" noResize="1" noEditPoints="1" noAdjustHandles="1" noChangeArrowheads="1" noChangeShapeType="1" noTextEdit="1"/>
              </p:cNvSpPr>
              <p:nvPr/>
            </p:nvSpPr>
            <p:spPr bwMode="auto">
              <a:xfrm>
                <a:off x="2021475" y="6411584"/>
                <a:ext cx="495300" cy="241300"/>
              </a:xfrm>
              <a:prstGeom prst="rect">
                <a:avLst/>
              </a:prstGeom>
              <a:blipFill>
                <a:blip r:embed="rId13"/>
                <a:stretch>
                  <a:fillRect r="-8642" b="-28205"/>
                </a:stretch>
              </a:blipFill>
              <a:ln>
                <a:noFill/>
              </a:ln>
            </p:spPr>
            <p:txBody>
              <a:bodyPr/>
              <a:lstStyle/>
              <a:p>
                <a:r>
                  <a:rPr lang="en-US">
                    <a:noFill/>
                  </a:rPr>
                  <a:t> </a:t>
                </a:r>
              </a:p>
            </p:txBody>
          </p:sp>
        </mc:Fallback>
      </mc:AlternateContent>
      <p:sp>
        <p:nvSpPr>
          <p:cNvPr id="24" name="TextBox 23">
            <a:extLst>
              <a:ext uri="{FF2B5EF4-FFF2-40B4-BE49-F238E27FC236}">
                <a16:creationId xmlns:a16="http://schemas.microsoft.com/office/drawing/2014/main" id="{BA8683CF-66AF-BFB7-407F-576EDEEFA8D3}"/>
              </a:ext>
            </a:extLst>
          </p:cNvPr>
          <p:cNvSpPr txBox="1"/>
          <p:nvPr/>
        </p:nvSpPr>
        <p:spPr>
          <a:xfrm>
            <a:off x="4600075" y="4350836"/>
            <a:ext cx="1078287" cy="379913"/>
          </a:xfrm>
          <a:prstGeom prst="rect">
            <a:avLst/>
          </a:prstGeom>
          <a:noFill/>
        </p:spPr>
        <p:txBody>
          <a:bodyPr wrap="square">
            <a:spAutoFit/>
          </a:bodyPr>
          <a:lstStyle/>
          <a:p>
            <a:r>
              <a:rPr lang="en-US" altLang="en-US" b="0" dirty="0" err="1">
                <a:solidFill>
                  <a:schemeClr val="accent1">
                    <a:lumMod val="75000"/>
                  </a:schemeClr>
                </a:solidFill>
                <a:latin typeface="+mj-lt"/>
                <a:cs typeface="+mj-cs"/>
              </a:rPr>
              <a:t>Softmax</a:t>
            </a:r>
            <a:endParaRPr lang="en-US" dirty="0">
              <a:solidFill>
                <a:schemeClr val="accent1">
                  <a:lumMod val="75000"/>
                </a:schemeClr>
              </a:solidFill>
            </a:endParaRPr>
          </a:p>
        </p:txBody>
      </p:sp>
      <p:sp>
        <p:nvSpPr>
          <p:cNvPr id="25" name="TextBox 24">
            <a:extLst>
              <a:ext uri="{FF2B5EF4-FFF2-40B4-BE49-F238E27FC236}">
                <a16:creationId xmlns:a16="http://schemas.microsoft.com/office/drawing/2014/main" id="{7A297F81-F167-9FEB-71B3-709212070AA6}"/>
              </a:ext>
            </a:extLst>
          </p:cNvPr>
          <p:cNvSpPr txBox="1"/>
          <p:nvPr/>
        </p:nvSpPr>
        <p:spPr>
          <a:xfrm>
            <a:off x="528743" y="4277605"/>
            <a:ext cx="1078287" cy="379913"/>
          </a:xfrm>
          <a:prstGeom prst="rect">
            <a:avLst/>
          </a:prstGeom>
          <a:noFill/>
        </p:spPr>
        <p:txBody>
          <a:bodyPr wrap="square">
            <a:spAutoFit/>
          </a:bodyPr>
          <a:lstStyle/>
          <a:p>
            <a:r>
              <a:rPr lang="en-US" altLang="en-US" b="0" dirty="0">
                <a:solidFill>
                  <a:schemeClr val="accent1">
                    <a:lumMod val="75000"/>
                  </a:schemeClr>
                </a:solidFill>
                <a:latin typeface="+mj-lt"/>
                <a:cs typeface="+mj-cs"/>
              </a:rPr>
              <a:t>Sigmoid</a:t>
            </a:r>
            <a:endParaRPr lang="en-US" dirty="0">
              <a:solidFill>
                <a:schemeClr val="accent1">
                  <a:lumMod val="75000"/>
                </a:schemeClr>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el 1">
            <a:extLst>
              <a:ext uri="{FF2B5EF4-FFF2-40B4-BE49-F238E27FC236}">
                <a16:creationId xmlns:a16="http://schemas.microsoft.com/office/drawing/2014/main" id="{59D0221E-AADB-504F-D20B-9055634EB43E}"/>
              </a:ext>
            </a:extLst>
          </p:cNvPr>
          <p:cNvSpPr>
            <a:spLocks noGrp="1"/>
          </p:cNvSpPr>
          <p:nvPr>
            <p:ph type="title"/>
          </p:nvPr>
        </p:nvSpPr>
        <p:spPr>
          <a:xfrm>
            <a:off x="762000" y="914400"/>
            <a:ext cx="10752138" cy="609600"/>
          </a:xfrm>
        </p:spPr>
        <p:txBody>
          <a:bodyPr>
            <a:normAutofit fontScale="90000"/>
          </a:bodyPr>
          <a:lstStyle/>
          <a:p>
            <a:r>
              <a:rPr lang="de-DE" altLang="en-US" b="0" dirty="0">
                <a:latin typeface="+mj-lt"/>
                <a:cs typeface="+mj-cs"/>
              </a:rPr>
              <a:t>Selection of Activation Function</a:t>
            </a:r>
            <a:br>
              <a:rPr lang="de-DE" altLang="en-US" b="0" dirty="0">
                <a:latin typeface="+mj-lt"/>
                <a:cs typeface="+mj-cs"/>
              </a:rPr>
            </a:br>
            <a:endParaRPr lang="de-DE" altLang="en-US" b="0" dirty="0">
              <a:latin typeface="+mj-lt"/>
              <a:cs typeface="+mj-cs"/>
            </a:endParaRPr>
          </a:p>
        </p:txBody>
      </p:sp>
      <p:sp>
        <p:nvSpPr>
          <p:cNvPr id="3" name="Textfeld 2">
            <a:extLst>
              <a:ext uri="{FF2B5EF4-FFF2-40B4-BE49-F238E27FC236}">
                <a16:creationId xmlns:a16="http://schemas.microsoft.com/office/drawing/2014/main" id="{3EA36C9B-C2E8-8FF3-8181-E15DEE7D02A7}"/>
              </a:ext>
            </a:extLst>
          </p:cNvPr>
          <p:cNvSpPr txBox="1"/>
          <p:nvPr/>
        </p:nvSpPr>
        <p:spPr>
          <a:xfrm>
            <a:off x="762000" y="1403457"/>
            <a:ext cx="10878620" cy="5632311"/>
          </a:xfrm>
          <a:prstGeom prst="rect">
            <a:avLst/>
          </a:prstGeom>
          <a:noFill/>
        </p:spPr>
        <p:txBody>
          <a:bodyPr wrap="square">
            <a:spAutoFit/>
          </a:bodyPr>
          <a:lstStyle/>
          <a:p>
            <a:pPr>
              <a:defRPr/>
            </a:pPr>
            <a:r>
              <a:rPr lang="en-US" sz="2400" dirty="0"/>
              <a:t>When you know the function you are trying to approximate has certain characteristics, you can choose an activation function which will approximate the function faster leading to faster training process.</a:t>
            </a:r>
            <a:endParaRPr lang="de-DE" sz="2400" dirty="0"/>
          </a:p>
          <a:p>
            <a:pPr marL="285750" indent="-285750">
              <a:buFont typeface="Arial" panose="020B0604020202020204" pitchFamily="34" charset="0"/>
              <a:buChar char="•"/>
              <a:defRPr/>
            </a:pPr>
            <a:endParaRPr lang="de-DE" sz="2400" dirty="0"/>
          </a:p>
          <a:p>
            <a:pPr marL="285750" indent="-285750">
              <a:buFont typeface="Arial" panose="020B0604020202020204" pitchFamily="34" charset="0"/>
              <a:buChar char="•"/>
              <a:defRPr/>
            </a:pPr>
            <a:r>
              <a:rPr lang="de-DE" sz="2400" dirty="0">
                <a:solidFill>
                  <a:srgbClr val="FF0000"/>
                </a:solidFill>
              </a:rPr>
              <a:t>Sigmoid</a:t>
            </a:r>
            <a:r>
              <a:rPr lang="de-DE" sz="2400" dirty="0"/>
              <a:t> can be used for the output layer in </a:t>
            </a:r>
            <a:r>
              <a:rPr lang="de-DE" sz="2400" dirty="0">
                <a:solidFill>
                  <a:srgbClr val="FF0000"/>
                </a:solidFill>
              </a:rPr>
              <a:t>binary classification</a:t>
            </a:r>
            <a:r>
              <a:rPr lang="de-DE" sz="2400" dirty="0"/>
              <a:t>.</a:t>
            </a:r>
          </a:p>
          <a:p>
            <a:pPr marL="285750" indent="-285750">
              <a:buFont typeface="Arial" panose="020B0604020202020204" pitchFamily="34" charset="0"/>
              <a:buChar char="•"/>
              <a:defRPr/>
            </a:pPr>
            <a:endParaRPr lang="de-DE" sz="2400" dirty="0"/>
          </a:p>
          <a:p>
            <a:pPr marL="285750" indent="-285750">
              <a:buFont typeface="Arial" panose="020B0604020202020204" pitchFamily="34" charset="0"/>
              <a:buChar char="•"/>
              <a:defRPr/>
            </a:pPr>
            <a:r>
              <a:rPr lang="de-DE" sz="2400" dirty="0">
                <a:solidFill>
                  <a:srgbClr val="FF0000"/>
                </a:solidFill>
              </a:rPr>
              <a:t>Softmax</a:t>
            </a:r>
            <a:r>
              <a:rPr lang="de-DE" sz="2400" dirty="0"/>
              <a:t> is usually used for the output layer in </a:t>
            </a:r>
            <a:r>
              <a:rPr lang="de-DE" sz="2400" dirty="0">
                <a:solidFill>
                  <a:srgbClr val="FF0000"/>
                </a:solidFill>
              </a:rPr>
              <a:t>multi-class</a:t>
            </a:r>
            <a:r>
              <a:rPr lang="de-DE" sz="2400" dirty="0"/>
              <a:t> classification.</a:t>
            </a:r>
          </a:p>
          <a:p>
            <a:pPr marL="285750" indent="-285750">
              <a:buFont typeface="Arial" panose="020B0604020202020204" pitchFamily="34" charset="0"/>
              <a:buChar char="•"/>
              <a:defRPr/>
            </a:pPr>
            <a:endParaRPr lang="de-DE" sz="2400" dirty="0"/>
          </a:p>
          <a:p>
            <a:pPr marL="285750" indent="-285750">
              <a:buFont typeface="Arial" panose="020B0604020202020204" pitchFamily="34" charset="0"/>
              <a:buChar char="•"/>
              <a:defRPr/>
            </a:pPr>
            <a:r>
              <a:rPr lang="de-DE" sz="2400" dirty="0"/>
              <a:t>Sigmoid, Tanh and ReLU can be used for hidden layers.</a:t>
            </a:r>
          </a:p>
          <a:p>
            <a:pPr>
              <a:defRPr/>
            </a:pPr>
            <a:endParaRPr lang="de-DE" sz="2400" dirty="0"/>
          </a:p>
          <a:p>
            <a:pPr marL="285750" indent="-285750">
              <a:buFont typeface="Arial" panose="020B0604020202020204" pitchFamily="34" charset="0"/>
              <a:buChar char="•"/>
              <a:defRPr/>
            </a:pPr>
            <a:r>
              <a:rPr lang="de-DE" sz="2400" dirty="0">
                <a:solidFill>
                  <a:srgbClr val="FF0000"/>
                </a:solidFill>
              </a:rPr>
              <a:t>ReLU</a:t>
            </a:r>
            <a:r>
              <a:rPr lang="de-DE" sz="2400" dirty="0"/>
              <a:t> </a:t>
            </a:r>
            <a:r>
              <a:rPr lang="en-US" sz="2400" dirty="0"/>
              <a:t>works most of the time as a general approximator</a:t>
            </a:r>
            <a:r>
              <a:rPr lang="de-DE" sz="2400" dirty="0"/>
              <a:t> in </a:t>
            </a:r>
            <a:r>
              <a:rPr lang="de-DE" sz="2400" dirty="0">
                <a:solidFill>
                  <a:srgbClr val="FF0000"/>
                </a:solidFill>
              </a:rPr>
              <a:t>hidden layers</a:t>
            </a:r>
          </a:p>
          <a:p>
            <a:pPr marL="285750" indent="-285750">
              <a:buFont typeface="Arial" panose="020B0604020202020204" pitchFamily="34" charset="0"/>
              <a:buChar char="•"/>
              <a:defRPr/>
            </a:pPr>
            <a:endParaRPr lang="de-DE" sz="2400" dirty="0"/>
          </a:p>
          <a:p>
            <a:pPr marL="285750" indent="-285750">
              <a:buFont typeface="Arial" panose="020B0604020202020204" pitchFamily="34" charset="0"/>
              <a:buChar char="•"/>
              <a:defRPr/>
            </a:pPr>
            <a:r>
              <a:rPr lang="de-DE" sz="2400" dirty="0"/>
              <a:t>There are also many other activation functions such as Leaky ReLU, etc. can be used </a:t>
            </a:r>
            <a:r>
              <a:rPr lang="en-US" sz="2400" dirty="0"/>
              <a:t>to address different issues in Neural Networks</a:t>
            </a:r>
            <a:endParaRPr lang="de-DE" sz="2400" dirty="0"/>
          </a:p>
          <a:p>
            <a:pPr>
              <a:defRPr/>
            </a:pPr>
            <a:endParaRPr lang="de-DE" sz="24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34DEB-38D3-6CFD-DC24-E661EE8D4B44}"/>
              </a:ext>
            </a:extLst>
          </p:cNvPr>
          <p:cNvSpPr>
            <a:spLocks noGrp="1"/>
          </p:cNvSpPr>
          <p:nvPr>
            <p:ph type="title"/>
          </p:nvPr>
        </p:nvSpPr>
        <p:spPr>
          <a:xfrm>
            <a:off x="838200" y="0"/>
            <a:ext cx="10515600" cy="1325563"/>
          </a:xfrm>
        </p:spPr>
        <p:txBody>
          <a:bodyPr/>
          <a:lstStyle/>
          <a:p>
            <a:pPr algn="ctr"/>
            <a:r>
              <a:rPr lang="en-US" dirty="0"/>
              <a:t>Training – Problem Statement</a:t>
            </a:r>
          </a:p>
        </p:txBody>
      </p:sp>
      <p:sp>
        <p:nvSpPr>
          <p:cNvPr id="3" name="Content Placeholder 2">
            <a:extLst>
              <a:ext uri="{FF2B5EF4-FFF2-40B4-BE49-F238E27FC236}">
                <a16:creationId xmlns:a16="http://schemas.microsoft.com/office/drawing/2014/main" id="{FC5FA7A4-2655-CD4F-57CE-446484B62E0F}"/>
              </a:ext>
            </a:extLst>
          </p:cNvPr>
          <p:cNvSpPr>
            <a:spLocks noGrp="1"/>
          </p:cNvSpPr>
          <p:nvPr>
            <p:ph idx="1"/>
          </p:nvPr>
        </p:nvSpPr>
        <p:spPr>
          <a:xfrm>
            <a:off x="838200" y="1222625"/>
            <a:ext cx="10515600" cy="4738581"/>
          </a:xfrm>
        </p:spPr>
        <p:txBody>
          <a:bodyPr>
            <a:normAutofit fontScale="92500" lnSpcReduction="10000"/>
          </a:bodyPr>
          <a:lstStyle/>
          <a:p>
            <a:pPr marL="0" indent="0">
              <a:buNone/>
            </a:pPr>
            <a:r>
              <a:rPr lang="en-US" sz="2400" dirty="0"/>
              <a:t>Training is to find </a:t>
            </a:r>
            <a:r>
              <a:rPr lang="en-US" sz="2400" dirty="0">
                <a:solidFill>
                  <a:srgbClr val="C00000"/>
                </a:solidFill>
              </a:rPr>
              <a:t>weights</a:t>
            </a:r>
            <a:r>
              <a:rPr lang="en-US" sz="2400" dirty="0"/>
              <a:t> and </a:t>
            </a:r>
            <a:r>
              <a:rPr lang="en-US" sz="2400" dirty="0">
                <a:solidFill>
                  <a:srgbClr val="C00000"/>
                </a:solidFill>
              </a:rPr>
              <a:t>biases</a:t>
            </a:r>
            <a:r>
              <a:rPr lang="en-US" sz="2400" dirty="0"/>
              <a:t> in a way that produce </a:t>
            </a:r>
            <a:r>
              <a:rPr lang="en-US" sz="2400" dirty="0">
                <a:solidFill>
                  <a:srgbClr val="FF0000"/>
                </a:solidFill>
              </a:rPr>
              <a:t>best outputs</a:t>
            </a:r>
            <a:r>
              <a:rPr lang="en-US" sz="2400" dirty="0"/>
              <a:t>.</a:t>
            </a:r>
          </a:p>
          <a:p>
            <a:pPr marL="0" indent="0">
              <a:buNone/>
            </a:pPr>
            <a:r>
              <a:rPr lang="en-US" sz="2400" dirty="0"/>
              <a:t>The goal is to </a:t>
            </a:r>
            <a:r>
              <a:rPr lang="en-US" sz="2400" dirty="0">
                <a:solidFill>
                  <a:srgbClr val="FF0000"/>
                </a:solidFill>
              </a:rPr>
              <a:t>minimize the error / cost </a:t>
            </a:r>
            <a:r>
              <a:rPr lang="en-US" sz="2400" dirty="0"/>
              <a:t>between the </a:t>
            </a:r>
            <a:r>
              <a:rPr lang="en-US" sz="2400" dirty="0">
                <a:solidFill>
                  <a:srgbClr val="C00000"/>
                </a:solidFill>
              </a:rPr>
              <a:t>predicted</a:t>
            </a:r>
            <a:r>
              <a:rPr lang="en-US" sz="2400" dirty="0"/>
              <a:t> and real (</a:t>
            </a:r>
            <a:r>
              <a:rPr lang="en-US" sz="2400" dirty="0">
                <a:solidFill>
                  <a:srgbClr val="C00000"/>
                </a:solidFill>
              </a:rPr>
              <a:t>target</a:t>
            </a:r>
            <a:r>
              <a:rPr lang="en-US" sz="2400" dirty="0"/>
              <a:t>) outputs and we need a metric to quantify this error (loss).</a:t>
            </a:r>
          </a:p>
          <a:p>
            <a:pPr marL="0" indent="0">
              <a:buNone/>
            </a:pPr>
            <a:r>
              <a:rPr lang="en-US" sz="2400" b="1" dirty="0"/>
              <a:t>Loss function </a:t>
            </a:r>
            <a:r>
              <a:rPr lang="en-US" sz="2400" dirty="0"/>
              <a:t>compares the real outputs (target) and predicted output values.</a:t>
            </a:r>
          </a:p>
          <a:p>
            <a:pPr marL="0" indent="0">
              <a:buNone/>
            </a:pPr>
            <a:endParaRPr lang="en-US" sz="2400" dirty="0"/>
          </a:p>
          <a:p>
            <a:pPr>
              <a:buFont typeface="+mj-lt"/>
              <a:buAutoNum type="arabicPeriod"/>
            </a:pPr>
            <a:r>
              <a:rPr lang="en-US" sz="2400" b="1" dirty="0"/>
              <a:t>Regression</a:t>
            </a:r>
            <a:r>
              <a:rPr lang="en-US" sz="2400" dirty="0"/>
              <a:t> Loss Functions: used in regression neural networks; given an input, the model predicts a corresponding </a:t>
            </a:r>
            <a:r>
              <a:rPr lang="en-US" sz="2400" dirty="0">
                <a:solidFill>
                  <a:srgbClr val="C00000"/>
                </a:solidFill>
              </a:rPr>
              <a:t>continuous</a:t>
            </a:r>
            <a:r>
              <a:rPr lang="en-US" sz="2400" dirty="0"/>
              <a:t> value (rather than classes). Example: </a:t>
            </a:r>
            <a:r>
              <a:rPr lang="en-US" sz="2400" dirty="0">
                <a:solidFill>
                  <a:srgbClr val="FF0000"/>
                </a:solidFill>
              </a:rPr>
              <a:t>Sum Squared Error, Mean Squared Error </a:t>
            </a:r>
            <a:endParaRPr lang="en-US" sz="2400" dirty="0"/>
          </a:p>
          <a:p>
            <a:pPr>
              <a:buFont typeface="+mj-lt"/>
              <a:buAutoNum type="arabicPeriod"/>
            </a:pPr>
            <a:r>
              <a:rPr lang="en-US" sz="2400" b="1" dirty="0"/>
              <a:t>Classification</a:t>
            </a:r>
            <a:r>
              <a:rPr lang="en-US" sz="2400" dirty="0"/>
              <a:t> Loss Functions: used in classification neural networks; given an input, the neural network produces probabilities of belonging to various </a:t>
            </a:r>
            <a:r>
              <a:rPr lang="en-US" sz="2400" dirty="0">
                <a:solidFill>
                  <a:srgbClr val="C00000"/>
                </a:solidFill>
              </a:rPr>
              <a:t>classes</a:t>
            </a:r>
            <a:r>
              <a:rPr lang="en-US" sz="2400" dirty="0"/>
              <a:t> (categories). The class with the highest probability of belonging can be selected as the predicted class. </a:t>
            </a:r>
          </a:p>
          <a:p>
            <a:pPr marL="0" indent="0">
              <a:buNone/>
            </a:pPr>
            <a:r>
              <a:rPr lang="en-US" sz="2400" dirty="0"/>
              <a:t>   Examples: </a:t>
            </a:r>
            <a:r>
              <a:rPr lang="en-US" sz="2400" dirty="0">
                <a:solidFill>
                  <a:srgbClr val="FF0000"/>
                </a:solidFill>
              </a:rPr>
              <a:t>Binary</a:t>
            </a:r>
            <a:r>
              <a:rPr lang="en-US" sz="2400" dirty="0"/>
              <a:t> </a:t>
            </a:r>
            <a:r>
              <a:rPr lang="en-US" sz="2400" dirty="0">
                <a:solidFill>
                  <a:srgbClr val="FF0000"/>
                </a:solidFill>
              </a:rPr>
              <a:t>Cross-Entropy </a:t>
            </a:r>
            <a:r>
              <a:rPr lang="en-US" sz="2400" dirty="0"/>
              <a:t>(Binary Classification), </a:t>
            </a:r>
          </a:p>
          <a:p>
            <a:pPr marL="0" indent="0">
              <a:buNone/>
            </a:pPr>
            <a:r>
              <a:rPr lang="en-US" sz="2400" dirty="0"/>
              <a:t>                      </a:t>
            </a:r>
            <a:r>
              <a:rPr lang="en-US" sz="2400" dirty="0">
                <a:solidFill>
                  <a:srgbClr val="FF0000"/>
                </a:solidFill>
              </a:rPr>
              <a:t>Categorical Cross-Entropy </a:t>
            </a:r>
            <a:r>
              <a:rPr lang="en-US" sz="2400" dirty="0"/>
              <a:t>(Multi-class Classification)</a:t>
            </a:r>
          </a:p>
        </p:txBody>
      </p:sp>
    </p:spTree>
    <p:extLst>
      <p:ext uri="{BB962C8B-B14F-4D97-AF65-F5344CB8AC3E}">
        <p14:creationId xmlns:p14="http://schemas.microsoft.com/office/powerpoint/2010/main" val="4123162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29A55-6ED5-7974-5B91-7CEE5118D6C3}"/>
              </a:ext>
            </a:extLst>
          </p:cNvPr>
          <p:cNvSpPr>
            <a:spLocks noGrp="1"/>
          </p:cNvSpPr>
          <p:nvPr>
            <p:ph type="title"/>
          </p:nvPr>
        </p:nvSpPr>
        <p:spPr/>
        <p:txBody>
          <a:bodyPr/>
          <a:lstStyle/>
          <a:p>
            <a:r>
              <a:rPr lang="en-US" dirty="0"/>
              <a:t>Loss Function</a:t>
            </a:r>
          </a:p>
        </p:txBody>
      </p:sp>
      <p:sp>
        <p:nvSpPr>
          <p:cNvPr id="3" name="Content Placeholder 2">
            <a:extLst>
              <a:ext uri="{FF2B5EF4-FFF2-40B4-BE49-F238E27FC236}">
                <a16:creationId xmlns:a16="http://schemas.microsoft.com/office/drawing/2014/main" id="{CE7954AE-0B82-C134-240C-6C144E192258}"/>
              </a:ext>
            </a:extLst>
          </p:cNvPr>
          <p:cNvSpPr>
            <a:spLocks noGrp="1"/>
          </p:cNvSpPr>
          <p:nvPr>
            <p:ph idx="1"/>
          </p:nvPr>
        </p:nvSpPr>
        <p:spPr/>
        <p:txBody>
          <a:bodyPr/>
          <a:lstStyle/>
          <a:p>
            <a:pPr marL="0" indent="0">
              <a:buNone/>
            </a:pPr>
            <a:r>
              <a:rPr lang="en-US" dirty="0"/>
              <a:t>There are </a:t>
            </a:r>
            <a:r>
              <a:rPr lang="en-US" dirty="0">
                <a:solidFill>
                  <a:srgbClr val="FF0000"/>
                </a:solidFill>
              </a:rPr>
              <a:t>many measures </a:t>
            </a:r>
            <a:r>
              <a:rPr lang="en-US" dirty="0"/>
              <a:t>to quantify this error and one of the most popular measure is </a:t>
            </a:r>
            <a:r>
              <a:rPr lang="en-US" dirty="0">
                <a:solidFill>
                  <a:srgbClr val="FF0000"/>
                </a:solidFill>
              </a:rPr>
              <a:t>Sum of Squared Errors</a:t>
            </a:r>
            <a:r>
              <a:rPr lang="en-US" dirty="0"/>
              <a:t>. For a single output SSE can be defined as:</a:t>
            </a:r>
          </a:p>
          <a:p>
            <a:pPr marL="0" indent="0">
              <a:buNone/>
            </a:pPr>
            <a:r>
              <a:rPr lang="en-US" dirty="0"/>
              <a:t> </a:t>
            </a:r>
          </a:p>
          <a:p>
            <a:pPr marL="0" indent="0">
              <a:buNone/>
            </a:pPr>
            <a:endParaRPr lang="en-US" sz="2800" dirty="0">
              <a:latin typeface="+mn-lt"/>
            </a:endParaRPr>
          </a:p>
          <a:p>
            <a:pPr marL="0" indent="0">
              <a:buNone/>
            </a:pPr>
            <a:r>
              <a:rPr lang="en-US" sz="2800" dirty="0">
                <a:latin typeface="+mn-lt"/>
              </a:rPr>
              <a:t>In SSE positive and negative differences between predicted output and real output don’t cancel each other</a:t>
            </a:r>
          </a:p>
          <a:p>
            <a:pPr marL="0" indent="0">
              <a:buNone/>
            </a:pP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FE20FA1-E1D3-67FA-CF94-4F159739FEDF}"/>
                  </a:ext>
                </a:extLst>
              </p:cNvPr>
              <p:cNvSpPr txBox="1"/>
              <p:nvPr/>
            </p:nvSpPr>
            <p:spPr>
              <a:xfrm>
                <a:off x="1980343" y="3179769"/>
                <a:ext cx="830408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𝐸</m:t>
                      </m:r>
                      <m:r>
                        <a:rPr lang="en-US" sz="2400" i="1" smtClean="0">
                          <a:latin typeface="Cambria Math" panose="02040503050406030204" pitchFamily="18" charset="0"/>
                        </a:rPr>
                        <m:t>= (</m:t>
                      </m:r>
                      <m:r>
                        <a:rPr lang="en-US" sz="2400" b="0" i="1" smtClean="0">
                          <a:latin typeface="Cambria Math" panose="02040503050406030204" pitchFamily="18" charset="0"/>
                        </a:rPr>
                        <m:t>𝑅𝑒𝑎𝑙</m:t>
                      </m:r>
                      <m:r>
                        <a:rPr lang="en-US" sz="2400" b="0" i="1" smtClean="0">
                          <a:latin typeface="Cambria Math" panose="02040503050406030204" pitchFamily="18" charset="0"/>
                        </a:rPr>
                        <m:t> </m:t>
                      </m:r>
                      <m:r>
                        <a:rPr lang="en-US" sz="2400" b="0" i="1" smtClean="0">
                          <a:latin typeface="Cambria Math" panose="02040503050406030204" pitchFamily="18" charset="0"/>
                        </a:rPr>
                        <m:t>𝐿𝑎𝑏𝑒𝑙</m:t>
                      </m:r>
                      <m:r>
                        <a:rPr lang="en-US" sz="2400" i="1">
                          <a:latin typeface="Cambria Math" panose="02040503050406030204" pitchFamily="18" charset="0"/>
                        </a:rPr>
                        <m:t>−</m:t>
                      </m:r>
                      <m:r>
                        <a:rPr lang="en-US" sz="2400" i="1">
                          <a:latin typeface="Cambria Math" panose="02040503050406030204" pitchFamily="18" charset="0"/>
                        </a:rPr>
                        <m:t>𝑂𝑢𝑡𝑝𝑢𝑡</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𝑁𝑒𝑢𝑟𝑎𝑙</m:t>
                      </m:r>
                      <m:r>
                        <a:rPr lang="en-US" sz="2400" b="0" i="1" smtClean="0">
                          <a:latin typeface="Cambria Math" panose="02040503050406030204" pitchFamily="18" charset="0"/>
                        </a:rPr>
                        <m:t> </m:t>
                      </m:r>
                      <m:r>
                        <a:rPr lang="en-US" sz="2400" b="0" i="1" smtClean="0">
                          <a:latin typeface="Cambria Math" panose="02040503050406030204" pitchFamily="18" charset="0"/>
                        </a:rPr>
                        <m:t>𝑁𝑒𝑡𝑤𝑜𝑟𝑘</m:t>
                      </m:r>
                      <m:sSup>
                        <m:sSupPr>
                          <m:ctrlPr>
                            <a:rPr lang="en-US" sz="2400" i="1">
                              <a:latin typeface="Cambria Math" panose="02040503050406030204" pitchFamily="18" charset="0"/>
                            </a:rPr>
                          </m:ctrlPr>
                        </m:sSupPr>
                        <m:e>
                          <m:r>
                            <a:rPr lang="en-US" sz="2400" i="1">
                              <a:latin typeface="Cambria Math" panose="02040503050406030204" pitchFamily="18" charset="0"/>
                            </a:rPr>
                            <m:t>)</m:t>
                          </m:r>
                        </m:e>
                        <m:sup>
                          <m:r>
                            <a:rPr lang="en-US" sz="2400" i="1">
                              <a:latin typeface="Cambria Math" panose="02040503050406030204" pitchFamily="18" charset="0"/>
                            </a:rPr>
                            <m:t>2</m:t>
                          </m:r>
                        </m:sup>
                      </m:sSup>
                    </m:oMath>
                  </m:oMathPara>
                </a14:m>
                <a:endParaRPr lang="en-US" sz="2400" dirty="0"/>
              </a:p>
            </p:txBody>
          </p:sp>
        </mc:Choice>
        <mc:Fallback xmlns="">
          <p:sp>
            <p:nvSpPr>
              <p:cNvPr id="7" name="TextBox 6">
                <a:extLst>
                  <a:ext uri="{FF2B5EF4-FFF2-40B4-BE49-F238E27FC236}">
                    <a16:creationId xmlns:a16="http://schemas.microsoft.com/office/drawing/2014/main" id="{2FE20FA1-E1D3-67FA-CF94-4F159739FEDF}"/>
                  </a:ext>
                </a:extLst>
              </p:cNvPr>
              <p:cNvSpPr txBox="1">
                <a:spLocks noRot="1" noChangeAspect="1" noMove="1" noResize="1" noEditPoints="1" noAdjustHandles="1" noChangeArrowheads="1" noChangeShapeType="1" noTextEdit="1"/>
              </p:cNvSpPr>
              <p:nvPr/>
            </p:nvSpPr>
            <p:spPr>
              <a:xfrm>
                <a:off x="1980343" y="3179769"/>
                <a:ext cx="8304087" cy="461665"/>
              </a:xfrm>
              <a:prstGeom prst="rect">
                <a:avLst/>
              </a:prstGeom>
              <a:blipFill>
                <a:blip r:embed="rId3"/>
                <a:stretch>
                  <a:fillRect b="-1866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2CA3E32-62EE-8AC9-589C-C60E54C02A4F}"/>
              </a:ext>
            </a:extLst>
          </p:cNvPr>
          <p:cNvSpPr txBox="1"/>
          <p:nvPr/>
        </p:nvSpPr>
        <p:spPr>
          <a:xfrm>
            <a:off x="838200" y="5138573"/>
            <a:ext cx="10050694" cy="523220"/>
          </a:xfrm>
          <a:prstGeom prst="rect">
            <a:avLst/>
          </a:prstGeom>
          <a:noFill/>
        </p:spPr>
        <p:txBody>
          <a:bodyPr wrap="square">
            <a:spAutoFit/>
          </a:bodyPr>
          <a:lstStyle/>
          <a:p>
            <a:r>
              <a:rPr lang="en-US" sz="2800" dirty="0">
                <a:latin typeface="+mn-lt"/>
              </a:rPr>
              <a:t>To </a:t>
            </a:r>
            <a:r>
              <a:rPr lang="en-US" sz="2800" dirty="0">
                <a:solidFill>
                  <a:srgbClr val="C00000"/>
                </a:solidFill>
                <a:latin typeface="+mn-lt"/>
              </a:rPr>
              <a:t>facilitate derivative </a:t>
            </a:r>
            <a:r>
              <a:rPr lang="en-US" sz="2800" dirty="0">
                <a:latin typeface="+mn-lt"/>
              </a:rPr>
              <a:t>operations, we can also use: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10727B6-41E1-96C7-8629-ECB640822730}"/>
                  </a:ext>
                </a:extLst>
              </p:cNvPr>
              <p:cNvSpPr txBox="1"/>
              <p:nvPr/>
            </p:nvSpPr>
            <p:spPr>
              <a:xfrm>
                <a:off x="2648163" y="5874782"/>
                <a:ext cx="9814389" cy="983218"/>
              </a:xfrm>
              <a:prstGeom prst="rect">
                <a:avLst/>
              </a:prstGeom>
              <a:noFill/>
            </p:spPr>
            <p:txBody>
              <a:bodyPr wrap="square">
                <a:spAutoFit/>
              </a:bodyPr>
              <a:lstStyle/>
              <a:p>
                <a14:m>
                  <m:oMath xmlns:m="http://schemas.openxmlformats.org/officeDocument/2006/math">
                    <m:r>
                      <a:rPr lang="en-US" sz="2400" i="1" smtClean="0">
                        <a:solidFill>
                          <a:srgbClr val="FF0000"/>
                        </a:solidFill>
                        <a:latin typeface="Cambria Math" panose="02040503050406030204" pitchFamily="18" charset="0"/>
                      </a:rPr>
                      <m:t>𝐸</m:t>
                    </m:r>
                    <m:r>
                      <a:rPr lang="en-US" sz="2400" i="1" smtClean="0">
                        <a:solidFill>
                          <a:srgbClr val="FF0000"/>
                        </a:solidFill>
                        <a:latin typeface="Cambria Math" panose="02040503050406030204" pitchFamily="18" charset="0"/>
                      </a:rPr>
                      <m:t>= </m:t>
                    </m:r>
                    <m:f>
                      <m:fPr>
                        <m:ctrlPr>
                          <a:rPr lang="en-US"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1</m:t>
                        </m:r>
                      </m:num>
                      <m:den>
                        <m:r>
                          <a:rPr lang="en-US" sz="2400" i="1">
                            <a:solidFill>
                              <a:srgbClr val="FF0000"/>
                            </a:solidFill>
                            <a:latin typeface="Cambria Math" panose="02040503050406030204" pitchFamily="18" charset="0"/>
                          </a:rPr>
                          <m:t>2</m:t>
                        </m:r>
                      </m:den>
                    </m:f>
                    <m:r>
                      <a:rPr lang="en-US" sz="2400" i="1">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𝑅𝑒𝑎𝑙</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𝐿𝑎𝑏𝑒𝑙</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𝑂𝑢𝑡𝑝𝑢𝑡</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𝑜𝑓</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𝑁𝑒𝑢𝑟𝑎𝑙</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𝑁𝑒𝑡𝑤𝑜𝑟𝑘</m:t>
                    </m:r>
                    <m:sSup>
                      <m:sSupPr>
                        <m:ctrlPr>
                          <a:rPr lang="en-US" sz="2400" i="1">
                            <a:solidFill>
                              <a:srgbClr val="FF0000"/>
                            </a:solidFill>
                            <a:latin typeface="Cambria Math" panose="02040503050406030204" pitchFamily="18" charset="0"/>
                          </a:rPr>
                        </m:ctrlPr>
                      </m:sSupPr>
                      <m:e>
                        <m:r>
                          <a:rPr lang="en-US" sz="2400" i="1">
                            <a:solidFill>
                              <a:srgbClr val="FF0000"/>
                            </a:solidFill>
                            <a:latin typeface="Cambria Math" panose="02040503050406030204" pitchFamily="18" charset="0"/>
                          </a:rPr>
                          <m:t>)</m:t>
                        </m:r>
                      </m:e>
                      <m:sup>
                        <m:r>
                          <a:rPr lang="en-US" sz="2400" i="1">
                            <a:solidFill>
                              <a:srgbClr val="FF0000"/>
                            </a:solidFill>
                            <a:latin typeface="Cambria Math" panose="02040503050406030204" pitchFamily="18" charset="0"/>
                          </a:rPr>
                          <m:t>2</m:t>
                        </m:r>
                      </m:sup>
                    </m:sSup>
                  </m:oMath>
                </a14:m>
                <a:r>
                  <a:rPr lang="en-US" sz="2400" dirty="0">
                    <a:solidFill>
                      <a:srgbClr val="FF0000"/>
                    </a:solidFill>
                  </a:rPr>
                  <a:t> </a:t>
                </a:r>
                <a14:m>
                  <m:oMath xmlns:m="http://schemas.openxmlformats.org/officeDocument/2006/math">
                    <m:r>
                      <a:rPr lang="en-US" sz="2400" i="1">
                        <a:solidFill>
                          <a:srgbClr val="FF0000"/>
                        </a:solidFill>
                        <a:latin typeface="Cambria Math" panose="02040503050406030204" pitchFamily="18" charset="0"/>
                      </a:rPr>
                      <m:t>= </m:t>
                    </m:r>
                    <m:f>
                      <m:fPr>
                        <m:ctrlPr>
                          <a:rPr lang="en-US"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1</m:t>
                        </m:r>
                      </m:num>
                      <m:den>
                        <m:r>
                          <a:rPr lang="en-US" sz="2400" i="1">
                            <a:solidFill>
                              <a:srgbClr val="FF0000"/>
                            </a:solidFill>
                            <a:latin typeface="Cambria Math" panose="02040503050406030204" pitchFamily="18" charset="0"/>
                          </a:rPr>
                          <m:t>2</m:t>
                        </m:r>
                      </m:den>
                    </m:f>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𝑌</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𝑂</m:t>
                    </m:r>
                    <m:sSup>
                      <m:sSupPr>
                        <m:ctrlPr>
                          <a:rPr lang="en-US" sz="2400" i="1">
                            <a:solidFill>
                              <a:srgbClr val="FF0000"/>
                            </a:solidFill>
                            <a:latin typeface="Cambria Math" panose="02040503050406030204" pitchFamily="18" charset="0"/>
                          </a:rPr>
                        </m:ctrlPr>
                      </m:sSupPr>
                      <m:e>
                        <m:r>
                          <a:rPr lang="en-US" sz="2400" i="1">
                            <a:solidFill>
                              <a:srgbClr val="FF0000"/>
                            </a:solidFill>
                            <a:latin typeface="Cambria Math" panose="02040503050406030204" pitchFamily="18" charset="0"/>
                          </a:rPr>
                          <m:t>)</m:t>
                        </m:r>
                      </m:e>
                      <m:sup>
                        <m:r>
                          <a:rPr lang="en-US" sz="2400" i="1">
                            <a:solidFill>
                              <a:srgbClr val="FF0000"/>
                            </a:solidFill>
                            <a:latin typeface="Cambria Math" panose="02040503050406030204" pitchFamily="18" charset="0"/>
                          </a:rPr>
                          <m:t>2</m:t>
                        </m:r>
                      </m:sup>
                    </m:sSup>
                  </m:oMath>
                </a14:m>
                <a:endParaRPr lang="en-US" sz="2400" dirty="0">
                  <a:solidFill>
                    <a:srgbClr val="FF0000"/>
                  </a:solidFill>
                </a:endParaRPr>
              </a:p>
              <a:p>
                <a:endParaRPr lang="en-US" sz="2400" dirty="0">
                  <a:solidFill>
                    <a:srgbClr val="FF0000"/>
                  </a:solidFill>
                </a:endParaRPr>
              </a:p>
            </p:txBody>
          </p:sp>
        </mc:Choice>
        <mc:Fallback xmlns="">
          <p:sp>
            <p:nvSpPr>
              <p:cNvPr id="12" name="TextBox 11">
                <a:extLst>
                  <a:ext uri="{FF2B5EF4-FFF2-40B4-BE49-F238E27FC236}">
                    <a16:creationId xmlns:a16="http://schemas.microsoft.com/office/drawing/2014/main" id="{610727B6-41E1-96C7-8629-ECB640822730}"/>
                  </a:ext>
                </a:extLst>
              </p:cNvPr>
              <p:cNvSpPr txBox="1">
                <a:spLocks noRot="1" noChangeAspect="1" noMove="1" noResize="1" noEditPoints="1" noAdjustHandles="1" noChangeArrowheads="1" noChangeShapeType="1" noTextEdit="1"/>
              </p:cNvSpPr>
              <p:nvPr/>
            </p:nvSpPr>
            <p:spPr>
              <a:xfrm>
                <a:off x="2648163" y="5874782"/>
                <a:ext cx="9814389" cy="98321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879529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Training of a Single Neuron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913774" y="1661317"/>
                <a:ext cx="11218670" cy="4655488"/>
              </a:xfrm>
            </p:spPr>
            <p:txBody>
              <a:bodyPr>
                <a:normAutofit/>
              </a:bodyPr>
              <a:lstStyle/>
              <a:p>
                <a:r>
                  <a:rPr lang="en-US" dirty="0"/>
                  <a:t>Given one training sample containing </a:t>
                </a:r>
                <a:r>
                  <a:rPr lang="en-US" dirty="0">
                    <a:solidFill>
                      <a:srgbClr val="FF0000"/>
                    </a:solidFill>
                  </a:rPr>
                  <a:t>features</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r>
                  <a:rPr lang="en-US" b="0" dirty="0"/>
                  <a:t> and </a:t>
                </a:r>
                <a:r>
                  <a:rPr lang="en-US" b="0" dirty="0">
                    <a:solidFill>
                      <a:srgbClr val="FF0000"/>
                    </a:solidFill>
                  </a:rPr>
                  <a:t>real output</a:t>
                </a:r>
                <a:r>
                  <a:rPr lang="en-US" b="0" dirty="0"/>
                  <a:t>(</a:t>
                </a:r>
                <a14:m>
                  <m:oMath xmlns:m="http://schemas.openxmlformats.org/officeDocument/2006/math">
                    <m:r>
                      <a:rPr lang="en-US" i="1">
                        <a:latin typeface="Cambria Math" panose="02040503050406030204" pitchFamily="18" charset="0"/>
                      </a:rPr>
                      <m:t>𝑦</m:t>
                    </m:r>
                  </m:oMath>
                </a14:m>
                <a:r>
                  <a:rPr lang="en-US" b="0" dirty="0"/>
                  <a:t>)</a:t>
                </a:r>
              </a:p>
              <a:p>
                <a:r>
                  <a:rPr lang="en-US" dirty="0"/>
                  <a:t>Compute the </a:t>
                </a:r>
                <a:r>
                  <a:rPr lang="en-US" dirty="0">
                    <a:solidFill>
                      <a:srgbClr val="FF0000"/>
                    </a:solidFill>
                  </a:rPr>
                  <a:t>output of the model </a:t>
                </a:r>
                <a:r>
                  <a:rPr lang="en-US" dirty="0"/>
                  <a:t>(O)</a:t>
                </a:r>
              </a:p>
              <a:p>
                <a:r>
                  <a:rPr lang="en-US" dirty="0">
                    <a:solidFill>
                      <a:srgbClr val="FF0000"/>
                    </a:solidFill>
                  </a:rPr>
                  <a:t>Calculate error </a:t>
                </a:r>
                <a:r>
                  <a:rPr lang="en-US" dirty="0"/>
                  <a:t>/ cost using a loss function</a:t>
                </a:r>
              </a:p>
              <a:p>
                <a:pPr marL="0" indent="0">
                  <a:buNone/>
                </a:pPr>
                <a:r>
                  <a:rPr lang="en-US" dirty="0"/>
                  <a:t>    there are different ways to define loss. The following is an example:</a:t>
                </a: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smtClean="0">
                          <a:latin typeface="Cambria Math" panose="02040503050406030204" pitchFamily="18" charset="0"/>
                        </a:rPr>
                        <m:t>𝑂</m:t>
                      </m:r>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oMath>
                  </m:oMathPara>
                </a14:m>
                <a:endParaRPr lang="en-US" dirty="0"/>
              </a:p>
              <a:p>
                <a:r>
                  <a:rPr lang="en-US" dirty="0"/>
                  <a:t>Update the </a:t>
                </a:r>
                <a:r>
                  <a:rPr lang="en-US" dirty="0">
                    <a:solidFill>
                      <a:srgbClr val="C00000"/>
                    </a:solidFill>
                  </a:rPr>
                  <a:t>weights</a:t>
                </a:r>
                <a:r>
                  <a:rPr lang="en-US" dirty="0"/>
                  <a:t> and </a:t>
                </a:r>
                <a:r>
                  <a:rPr lang="en-US" dirty="0">
                    <a:solidFill>
                      <a:srgbClr val="C00000"/>
                    </a:solidFill>
                  </a:rPr>
                  <a:t>biases</a:t>
                </a:r>
                <a:r>
                  <a:rPr lang="en-US" dirty="0"/>
                  <a:t> in a way that </a:t>
                </a:r>
                <a:r>
                  <a:rPr lang="en-US" dirty="0">
                    <a:solidFill>
                      <a:srgbClr val="FF0000"/>
                    </a:solidFill>
                  </a:rPr>
                  <a:t>minimizes the error </a:t>
                </a:r>
                <a:r>
                  <a:rPr lang="en-US" dirty="0"/>
                  <a:t>/ loss</a:t>
                </a:r>
              </a:p>
              <a:p>
                <a:pPr marL="0" indent="0">
                  <a:buNone/>
                </a:pPr>
                <a:r>
                  <a:rPr lang="en-US" dirty="0"/>
                  <a:t> </a:t>
                </a:r>
              </a:p>
              <a:p>
                <a:pPr marL="0" indent="0">
                  <a:buNone/>
                </a:pPr>
                <a:r>
                  <a:rPr lang="en-US" dirty="0"/>
                  <a:t>    </a:t>
                </a:r>
              </a:p>
              <a:p>
                <a:pPr marL="457200" lvl="1" indent="0">
                  <a:buNone/>
                </a:pPr>
                <a:endParaRPr lang="en-US" dirty="0"/>
              </a:p>
              <a:p>
                <a:endParaRPr lang="en-US" dirty="0"/>
              </a:p>
              <a:p>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913774" y="1661317"/>
                <a:ext cx="11218670" cy="4655488"/>
              </a:xfrm>
              <a:blipFill>
                <a:blip r:embed="rId2"/>
                <a:stretch>
                  <a:fillRect l="-978" t="-2228"/>
                </a:stretch>
              </a:blipFill>
            </p:spPr>
            <p:txBody>
              <a:bodyPr/>
              <a:lstStyle/>
              <a:p>
                <a:r>
                  <a:rPr lang="en-US">
                    <a:noFill/>
                  </a:rPr>
                  <a:t> </a:t>
                </a:r>
              </a:p>
            </p:txBody>
          </p:sp>
        </mc:Fallback>
      </mc:AlternateContent>
    </p:spTree>
    <p:extLst>
      <p:ext uri="{BB962C8B-B14F-4D97-AF65-F5344CB8AC3E}">
        <p14:creationId xmlns:p14="http://schemas.microsoft.com/office/powerpoint/2010/main" val="31625499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olorful graph on a white background&#10;&#10;Description automatically generated">
            <a:extLst>
              <a:ext uri="{FF2B5EF4-FFF2-40B4-BE49-F238E27FC236}">
                <a16:creationId xmlns:a16="http://schemas.microsoft.com/office/drawing/2014/main" id="{E59B3E6B-A403-F7A4-C830-73E507A6CC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80" y="2869709"/>
            <a:ext cx="5337194" cy="3558129"/>
          </a:xfrm>
          <a:prstGeom prst="rect">
            <a:avLst/>
          </a:prstGeom>
        </p:spPr>
      </p:pic>
      <p:sp>
        <p:nvSpPr>
          <p:cNvPr id="54277" name="Title 1">
            <a:extLst>
              <a:ext uri="{FF2B5EF4-FFF2-40B4-BE49-F238E27FC236}">
                <a16:creationId xmlns:a16="http://schemas.microsoft.com/office/drawing/2014/main" id="{919CD269-5A2F-0302-FFC1-E75EF3653902}"/>
              </a:ext>
            </a:extLst>
          </p:cNvPr>
          <p:cNvSpPr>
            <a:spLocks noGrp="1"/>
          </p:cNvSpPr>
          <p:nvPr>
            <p:ph type="title"/>
          </p:nvPr>
        </p:nvSpPr>
        <p:spPr>
          <a:xfrm>
            <a:off x="392202" y="195097"/>
            <a:ext cx="10972800" cy="925512"/>
          </a:xfrm>
        </p:spPr>
        <p:txBody>
          <a:bodyPr>
            <a:normAutofit/>
          </a:bodyPr>
          <a:lstStyle/>
          <a:p>
            <a:r>
              <a:rPr lang="en-US" altLang="en-US" sz="4400" dirty="0"/>
              <a:t>Minimizing Error</a:t>
            </a:r>
          </a:p>
        </p:txBody>
      </p:sp>
      <p:sp>
        <p:nvSpPr>
          <p:cNvPr id="54279" name="Line 51">
            <a:extLst>
              <a:ext uri="{FF2B5EF4-FFF2-40B4-BE49-F238E27FC236}">
                <a16:creationId xmlns:a16="http://schemas.microsoft.com/office/drawing/2014/main" id="{1D830371-1437-A58D-3E72-08D60DF5A3A8}"/>
              </a:ext>
            </a:extLst>
          </p:cNvPr>
          <p:cNvSpPr>
            <a:spLocks noChangeShapeType="1"/>
          </p:cNvSpPr>
          <p:nvPr/>
        </p:nvSpPr>
        <p:spPr bwMode="auto">
          <a:xfrm>
            <a:off x="5631083" y="3594100"/>
            <a:ext cx="0" cy="227330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0" name="Line 52">
            <a:extLst>
              <a:ext uri="{FF2B5EF4-FFF2-40B4-BE49-F238E27FC236}">
                <a16:creationId xmlns:a16="http://schemas.microsoft.com/office/drawing/2014/main" id="{F0609DC4-F895-BCAA-3723-DE0A8385C6AF}"/>
              </a:ext>
            </a:extLst>
          </p:cNvPr>
          <p:cNvSpPr>
            <a:spLocks noChangeShapeType="1"/>
          </p:cNvSpPr>
          <p:nvPr/>
        </p:nvSpPr>
        <p:spPr bwMode="auto">
          <a:xfrm>
            <a:off x="5631083" y="5867400"/>
            <a:ext cx="333216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2" name="Freeform 55">
            <a:extLst>
              <a:ext uri="{FF2B5EF4-FFF2-40B4-BE49-F238E27FC236}">
                <a16:creationId xmlns:a16="http://schemas.microsoft.com/office/drawing/2014/main" id="{A19A1A7F-3561-4904-2322-83F6D9C0CC34}"/>
              </a:ext>
            </a:extLst>
          </p:cNvPr>
          <p:cNvSpPr>
            <a:spLocks/>
          </p:cNvSpPr>
          <p:nvPr/>
        </p:nvSpPr>
        <p:spPr bwMode="auto">
          <a:xfrm>
            <a:off x="5715220" y="3759200"/>
            <a:ext cx="3159125" cy="1868488"/>
          </a:xfrm>
          <a:custGeom>
            <a:avLst/>
            <a:gdLst>
              <a:gd name="T0" fmla="*/ 0 w 2367"/>
              <a:gd name="T1" fmla="*/ 0 h 1770"/>
              <a:gd name="T2" fmla="*/ 704639 w 2367"/>
              <a:gd name="T3" fmla="*/ 1672020 h 1770"/>
              <a:gd name="T4" fmla="*/ 2201996 w 2367"/>
              <a:gd name="T5" fmla="*/ 1178014 h 1770"/>
              <a:gd name="T6" fmla="*/ 3158864 w 2367"/>
              <a:gd name="T7" fmla="*/ 59112 h 17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67" h="1770">
                <a:moveTo>
                  <a:pt x="0" y="0"/>
                </a:moveTo>
                <a:cubicBezTo>
                  <a:pt x="120" y="668"/>
                  <a:pt x="253" y="1398"/>
                  <a:pt x="528" y="1584"/>
                </a:cubicBezTo>
                <a:cubicBezTo>
                  <a:pt x="803" y="1770"/>
                  <a:pt x="1344" y="1371"/>
                  <a:pt x="1650" y="1116"/>
                </a:cubicBezTo>
                <a:cubicBezTo>
                  <a:pt x="1956" y="861"/>
                  <a:pt x="2218" y="277"/>
                  <a:pt x="2367" y="56"/>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6" name="Oval 61">
            <a:extLst>
              <a:ext uri="{FF2B5EF4-FFF2-40B4-BE49-F238E27FC236}">
                <a16:creationId xmlns:a16="http://schemas.microsoft.com/office/drawing/2014/main" id="{C09700D1-0E92-C8ED-2F37-B41CD75EBE42}"/>
              </a:ext>
            </a:extLst>
          </p:cNvPr>
          <p:cNvSpPr>
            <a:spLocks noChangeArrowheads="1"/>
          </p:cNvSpPr>
          <p:nvPr/>
        </p:nvSpPr>
        <p:spPr bwMode="auto">
          <a:xfrm>
            <a:off x="8021858" y="5837238"/>
            <a:ext cx="63500" cy="50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4287" name="Oval 62">
            <a:extLst>
              <a:ext uri="{FF2B5EF4-FFF2-40B4-BE49-F238E27FC236}">
                <a16:creationId xmlns:a16="http://schemas.microsoft.com/office/drawing/2014/main" id="{A22145A7-B2B7-32CE-FDBA-F3ECBD7F4F75}"/>
              </a:ext>
            </a:extLst>
          </p:cNvPr>
          <p:cNvSpPr>
            <a:spLocks noChangeArrowheads="1"/>
          </p:cNvSpPr>
          <p:nvPr/>
        </p:nvSpPr>
        <p:spPr bwMode="auto">
          <a:xfrm>
            <a:off x="7572595" y="5837238"/>
            <a:ext cx="63500" cy="50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4288" name="Oval 63">
            <a:extLst>
              <a:ext uri="{FF2B5EF4-FFF2-40B4-BE49-F238E27FC236}">
                <a16:creationId xmlns:a16="http://schemas.microsoft.com/office/drawing/2014/main" id="{CBAAEDB4-6168-D810-EA37-1BD60A1E89BC}"/>
              </a:ext>
            </a:extLst>
          </p:cNvPr>
          <p:cNvSpPr>
            <a:spLocks noChangeArrowheads="1"/>
          </p:cNvSpPr>
          <p:nvPr/>
        </p:nvSpPr>
        <p:spPr bwMode="auto">
          <a:xfrm>
            <a:off x="7251920" y="5837238"/>
            <a:ext cx="65088" cy="50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4289" name="Oval 64">
            <a:extLst>
              <a:ext uri="{FF2B5EF4-FFF2-40B4-BE49-F238E27FC236}">
                <a16:creationId xmlns:a16="http://schemas.microsoft.com/office/drawing/2014/main" id="{05515671-8200-9D33-979C-B7AB4CED528B}"/>
              </a:ext>
            </a:extLst>
          </p:cNvPr>
          <p:cNvSpPr>
            <a:spLocks noChangeArrowheads="1"/>
          </p:cNvSpPr>
          <p:nvPr/>
        </p:nvSpPr>
        <p:spPr bwMode="auto">
          <a:xfrm>
            <a:off x="6804245" y="5837238"/>
            <a:ext cx="63500" cy="50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6" name="Oval 15">
            <a:extLst>
              <a:ext uri="{FF2B5EF4-FFF2-40B4-BE49-F238E27FC236}">
                <a16:creationId xmlns:a16="http://schemas.microsoft.com/office/drawing/2014/main" id="{C12AD29D-AE8A-019A-DAE4-B9B14BE7F954}"/>
              </a:ext>
            </a:extLst>
          </p:cNvPr>
          <p:cNvSpPr/>
          <p:nvPr/>
        </p:nvSpPr>
        <p:spPr>
          <a:xfrm>
            <a:off x="6796308" y="5430838"/>
            <a:ext cx="57150" cy="46037"/>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Oval 42">
            <a:extLst>
              <a:ext uri="{FF2B5EF4-FFF2-40B4-BE49-F238E27FC236}">
                <a16:creationId xmlns:a16="http://schemas.microsoft.com/office/drawing/2014/main" id="{5963313F-68F3-AE33-5487-6583F01D3B95}"/>
              </a:ext>
            </a:extLst>
          </p:cNvPr>
          <p:cNvSpPr/>
          <p:nvPr/>
        </p:nvSpPr>
        <p:spPr>
          <a:xfrm>
            <a:off x="8017095" y="4806950"/>
            <a:ext cx="57150" cy="46038"/>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3A6B245-7504-D8A3-F9E7-F8C469F5D146}"/>
                  </a:ext>
                </a:extLst>
              </p:cNvPr>
              <p:cNvSpPr>
                <a:spLocks noGrp="1"/>
              </p:cNvSpPr>
              <p:nvPr>
                <p:ph idx="1"/>
              </p:nvPr>
            </p:nvSpPr>
            <p:spPr>
              <a:xfrm>
                <a:off x="573951" y="1203159"/>
                <a:ext cx="11241329" cy="1532102"/>
              </a:xfrm>
            </p:spPr>
            <p:txBody>
              <a:bodyPr>
                <a:normAutofit/>
              </a:bodyPr>
              <a:lstStyle/>
              <a:p>
                <a:pPr marL="0" indent="0">
                  <a:buNone/>
                </a:pPr>
                <a:r>
                  <a:rPr lang="en-US" sz="2800" dirty="0"/>
                  <a:t>We can find a weight W</a:t>
                </a:r>
                <a:r>
                  <a:rPr lang="en-US" sz="2000" dirty="0"/>
                  <a:t>i</a:t>
                </a:r>
                <a:r>
                  <a:rPr lang="en-US" sz="2800" dirty="0"/>
                  <a:t> which minimize Error using </a:t>
                </a:r>
                <a:r>
                  <a:rPr lang="en-US" sz="2800" dirty="0">
                    <a:solidFill>
                      <a:srgbClr val="C00000"/>
                    </a:solidFill>
                  </a:rPr>
                  <a:t>partial derivative </a:t>
                </a:r>
                <a:r>
                  <a:rPr lang="en-US" sz="2800" dirty="0"/>
                  <a:t>of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r>
                          <a:rPr lang="en-US" sz="2800" i="1">
                            <a:latin typeface="Cambria Math" panose="02040503050406030204" pitchFamily="18" charset="0"/>
                          </a:rPr>
                          <m:t>𝐸</m:t>
                        </m:r>
                      </m:num>
                      <m:den>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b="0" i="1" smtClean="0">
                                <a:latin typeface="Cambria Math" panose="02040503050406030204" pitchFamily="18" charset="0"/>
                              </a:rPr>
                              <m:t>𝑖</m:t>
                            </m:r>
                          </m:sub>
                        </m:sSub>
                      </m:den>
                    </m:f>
                  </m:oMath>
                </a14:m>
                <a:endParaRPr lang="en-US" sz="2800" dirty="0"/>
              </a:p>
            </p:txBody>
          </p:sp>
        </mc:Choice>
        <mc:Fallback xmlns="">
          <p:sp>
            <p:nvSpPr>
              <p:cNvPr id="2" name="Content Placeholder 1">
                <a:extLst>
                  <a:ext uri="{FF2B5EF4-FFF2-40B4-BE49-F238E27FC236}">
                    <a16:creationId xmlns:a16="http://schemas.microsoft.com/office/drawing/2014/main" id="{33A6B245-7504-D8A3-F9E7-F8C469F5D146}"/>
                  </a:ext>
                </a:extLst>
              </p:cNvPr>
              <p:cNvSpPr>
                <a:spLocks noGrp="1" noRot="1" noChangeAspect="1" noMove="1" noResize="1" noEditPoints="1" noAdjustHandles="1" noChangeArrowheads="1" noChangeShapeType="1" noTextEdit="1"/>
              </p:cNvSpPr>
              <p:nvPr>
                <p:ph idx="1"/>
              </p:nvPr>
            </p:nvSpPr>
            <p:spPr>
              <a:xfrm>
                <a:off x="573951" y="1203159"/>
                <a:ext cx="11241329" cy="1532102"/>
              </a:xfrm>
              <a:blipFill>
                <a:blip r:embed="rId3"/>
                <a:stretch>
                  <a:fillRect l="-108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E3F8400-B379-B422-D4F8-DE5D744DBE52}"/>
              </a:ext>
            </a:extLst>
          </p:cNvPr>
          <p:cNvSpPr txBox="1"/>
          <p:nvPr/>
        </p:nvSpPr>
        <p:spPr>
          <a:xfrm>
            <a:off x="8710997" y="6003410"/>
            <a:ext cx="1481959" cy="369332"/>
          </a:xfrm>
          <a:prstGeom prst="rect">
            <a:avLst/>
          </a:prstGeom>
          <a:noFill/>
        </p:spPr>
        <p:txBody>
          <a:bodyPr wrap="square">
            <a:spAutoFit/>
          </a:bodyPr>
          <a:lstStyle/>
          <a:p>
            <a:r>
              <a:rPr lang="en-US" dirty="0"/>
              <a:t>W1</a:t>
            </a:r>
          </a:p>
        </p:txBody>
      </p:sp>
      <p:sp>
        <p:nvSpPr>
          <p:cNvPr id="7" name="TextBox 6">
            <a:extLst>
              <a:ext uri="{FF2B5EF4-FFF2-40B4-BE49-F238E27FC236}">
                <a16:creationId xmlns:a16="http://schemas.microsoft.com/office/drawing/2014/main" id="{406FE66C-29F2-8892-83FC-494BEEAE382C}"/>
              </a:ext>
            </a:extLst>
          </p:cNvPr>
          <p:cNvSpPr txBox="1"/>
          <p:nvPr/>
        </p:nvSpPr>
        <p:spPr>
          <a:xfrm>
            <a:off x="4932173" y="3429000"/>
            <a:ext cx="1481959" cy="369332"/>
          </a:xfrm>
          <a:prstGeom prst="rect">
            <a:avLst/>
          </a:prstGeom>
          <a:noFill/>
        </p:spPr>
        <p:txBody>
          <a:bodyPr wrap="square">
            <a:spAutoFit/>
          </a:bodyPr>
          <a:lstStyle/>
          <a:p>
            <a:r>
              <a:rPr lang="en-US" dirty="0"/>
              <a:t>Error</a:t>
            </a:r>
          </a:p>
        </p:txBody>
      </p:sp>
      <p:cxnSp>
        <p:nvCxnSpPr>
          <p:cNvPr id="12" name="Straight Connector 11">
            <a:extLst>
              <a:ext uri="{FF2B5EF4-FFF2-40B4-BE49-F238E27FC236}">
                <a16:creationId xmlns:a16="http://schemas.microsoft.com/office/drawing/2014/main" id="{4D83B9B1-4ED5-3F9D-2238-D0CF0B18825B}"/>
              </a:ext>
            </a:extLst>
          </p:cNvPr>
          <p:cNvCxnSpPr>
            <a:cxnSpLocks/>
          </p:cNvCxnSpPr>
          <p:nvPr/>
        </p:nvCxnSpPr>
        <p:spPr>
          <a:xfrm flipV="1">
            <a:off x="7631333" y="3692828"/>
            <a:ext cx="1858963" cy="153103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E033C25-C0EB-7460-198E-833730B9864F}"/>
              </a:ext>
            </a:extLst>
          </p:cNvPr>
          <p:cNvCxnSpPr/>
          <p:nvPr/>
        </p:nvCxnSpPr>
        <p:spPr>
          <a:xfrm flipV="1">
            <a:off x="5355020" y="5476875"/>
            <a:ext cx="3282404" cy="2222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6A08C92-C1B2-35FC-5F1C-A45D6897B95F}"/>
                  </a:ext>
                </a:extLst>
              </p:cNvPr>
              <p:cNvSpPr txBox="1"/>
              <p:nvPr/>
            </p:nvSpPr>
            <p:spPr>
              <a:xfrm>
                <a:off x="9451976" y="3379275"/>
                <a:ext cx="3222077" cy="532390"/>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𝑆𝑙𝑜𝑝𝑒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𝐶𝑢𝑟𝑣𝑒</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i="1">
                            <a:latin typeface="Cambria Math" panose="02040503050406030204" pitchFamily="18" charset="0"/>
                          </a:rPr>
                          <m:t>𝐸</m:t>
                        </m:r>
                        <m:r>
                          <a:rPr lang="en-US" b="0" i="1" smtClean="0">
                            <a:latin typeface="Cambria Math" panose="02040503050406030204" pitchFamily="18" charset="0"/>
                          </a:rPr>
                          <m:t>𝑟𝑟𝑜𝑟</m:t>
                        </m:r>
                      </m:num>
                      <m:den>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en>
                    </m:f>
                  </m:oMath>
                </a14:m>
                <a:r>
                  <a:rPr lang="en-US" dirty="0"/>
                  <a:t> </a:t>
                </a:r>
              </a:p>
            </p:txBody>
          </p:sp>
        </mc:Choice>
        <mc:Fallback xmlns="">
          <p:sp>
            <p:nvSpPr>
              <p:cNvPr id="3" name="TextBox 2">
                <a:extLst>
                  <a:ext uri="{FF2B5EF4-FFF2-40B4-BE49-F238E27FC236}">
                    <a16:creationId xmlns:a16="http://schemas.microsoft.com/office/drawing/2014/main" id="{16A08C92-C1B2-35FC-5F1C-A45D6897B95F}"/>
                  </a:ext>
                </a:extLst>
              </p:cNvPr>
              <p:cNvSpPr txBox="1">
                <a:spLocks noRot="1" noChangeAspect="1" noMove="1" noResize="1" noEditPoints="1" noAdjustHandles="1" noChangeArrowheads="1" noChangeShapeType="1" noTextEdit="1"/>
              </p:cNvSpPr>
              <p:nvPr/>
            </p:nvSpPr>
            <p:spPr>
              <a:xfrm>
                <a:off x="9451976" y="3379275"/>
                <a:ext cx="3222077" cy="532390"/>
              </a:xfrm>
              <a:prstGeom prst="rect">
                <a:avLst/>
              </a:prstGeom>
              <a:blipFill>
                <a:blip r:embed="rId4"/>
                <a:stretch>
                  <a:fillRect l="-5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CC36F1-C62E-7DEA-EAC2-C97CE7C2C2AE}"/>
                  </a:ext>
                </a:extLst>
              </p:cNvPr>
              <p:cNvSpPr txBox="1"/>
              <p:nvPr/>
            </p:nvSpPr>
            <p:spPr>
              <a:xfrm>
                <a:off x="8812009" y="5173898"/>
                <a:ext cx="3332162" cy="532390"/>
              </a:xfrm>
              <a:prstGeom prst="rect">
                <a:avLst/>
              </a:prstGeom>
              <a:noFill/>
            </p:spPr>
            <p:txBody>
              <a:bodyPr wrap="square">
                <a:spAutoFit/>
              </a:bodyPr>
              <a:lstStyle/>
              <a:p>
                <a14:m>
                  <m:oMath xmlns:m="http://schemas.openxmlformats.org/officeDocument/2006/math">
                    <m:r>
                      <a:rPr lang="en-US" b="0" i="1" smtClean="0">
                        <a:solidFill>
                          <a:srgbClr val="C00000"/>
                        </a:solidFill>
                        <a:latin typeface="Cambria Math" panose="02040503050406030204" pitchFamily="18" charset="0"/>
                      </a:rPr>
                      <m:t>𝑆𝑙𝑜𝑝𝑒</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𝑜𝑓</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𝐶𝑢𝑟𝑣𝑒</m:t>
                    </m:r>
                    <m:r>
                      <a:rPr lang="en-US" b="0" i="1" smtClean="0">
                        <a:solidFill>
                          <a:srgbClr val="C00000"/>
                        </a:solidFill>
                        <a:latin typeface="Cambria Math" panose="02040503050406030204" pitchFamily="18" charset="0"/>
                      </a:rPr>
                      <m:t>=</m:t>
                    </m:r>
                    <m:f>
                      <m:fPr>
                        <m:ctrlPr>
                          <a:rPr lang="en-US" i="1" smtClean="0">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𝐸𝑟𝑟𝑜𝑟</m:t>
                        </m:r>
                      </m:num>
                      <m:den>
                        <m:r>
                          <a:rPr lang="en-US"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𝑤</m:t>
                            </m:r>
                          </m:e>
                          <m:sub>
                            <m:r>
                              <a:rPr lang="en-US" b="0" i="1" smtClean="0">
                                <a:solidFill>
                                  <a:srgbClr val="C00000"/>
                                </a:solidFill>
                                <a:latin typeface="Cambria Math" panose="02040503050406030204" pitchFamily="18" charset="0"/>
                              </a:rPr>
                              <m:t>1</m:t>
                            </m:r>
                          </m:sub>
                        </m:sSub>
                      </m:den>
                    </m:f>
                  </m:oMath>
                </a14:m>
                <a:r>
                  <a:rPr lang="en-US" dirty="0">
                    <a:solidFill>
                      <a:srgbClr val="C00000"/>
                    </a:solidFill>
                  </a:rPr>
                  <a:t> = 0</a:t>
                </a:r>
              </a:p>
            </p:txBody>
          </p:sp>
        </mc:Choice>
        <mc:Fallback xmlns="">
          <p:sp>
            <p:nvSpPr>
              <p:cNvPr id="4" name="TextBox 3">
                <a:extLst>
                  <a:ext uri="{FF2B5EF4-FFF2-40B4-BE49-F238E27FC236}">
                    <a16:creationId xmlns:a16="http://schemas.microsoft.com/office/drawing/2014/main" id="{19CC36F1-C62E-7DEA-EAC2-C97CE7C2C2AE}"/>
                  </a:ext>
                </a:extLst>
              </p:cNvPr>
              <p:cNvSpPr txBox="1">
                <a:spLocks noRot="1" noChangeAspect="1" noMove="1" noResize="1" noEditPoints="1" noAdjustHandles="1" noChangeArrowheads="1" noChangeShapeType="1" noTextEdit="1"/>
              </p:cNvSpPr>
              <p:nvPr/>
            </p:nvSpPr>
            <p:spPr>
              <a:xfrm>
                <a:off x="8812009" y="5173898"/>
                <a:ext cx="3332162" cy="532390"/>
              </a:xfrm>
              <a:prstGeom prst="rect">
                <a:avLst/>
              </a:prstGeom>
              <a:blipFill>
                <a:blip r:embed="rId5"/>
                <a:stretch>
                  <a:fillRect l="-549" b="-1149"/>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D142C54-155C-0D0F-794C-37973D12A2C8}"/>
              </a:ext>
            </a:extLst>
          </p:cNvPr>
          <p:cNvSpPr txBox="1"/>
          <p:nvPr/>
        </p:nvSpPr>
        <p:spPr>
          <a:xfrm>
            <a:off x="573952" y="6111419"/>
            <a:ext cx="3859183" cy="646331"/>
          </a:xfrm>
          <a:prstGeom prst="rect">
            <a:avLst/>
          </a:prstGeom>
          <a:noFill/>
        </p:spPr>
        <p:txBody>
          <a:bodyPr wrap="square">
            <a:spAutoFit/>
          </a:bodyPr>
          <a:lstStyle/>
          <a:p>
            <a:r>
              <a:rPr lang="en-US" dirty="0"/>
              <a:t>Usually we need to minimize error against more than one para𝑚𝑒𝑡𝑒𝑟</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41052F4-6C86-9514-520A-72C7CF188C85}"/>
                  </a:ext>
                </a:extLst>
              </p:cNvPr>
              <p:cNvSpPr txBox="1"/>
              <p:nvPr/>
            </p:nvSpPr>
            <p:spPr>
              <a:xfrm>
                <a:off x="9766804" y="2226051"/>
                <a:ext cx="2377367"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smtClean="0">
                          <a:latin typeface="Cambria Math" panose="02040503050406030204" pitchFamily="18" charset="0"/>
                        </a:rPr>
                        <m:t>𝑂</m:t>
                      </m:r>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oMath>
                  </m:oMathPara>
                </a14:m>
                <a:endParaRPr lang="en-US" dirty="0"/>
              </a:p>
            </p:txBody>
          </p:sp>
        </mc:Choice>
        <mc:Fallback xmlns="">
          <p:sp>
            <p:nvSpPr>
              <p:cNvPr id="11" name="TextBox 10">
                <a:extLst>
                  <a:ext uri="{FF2B5EF4-FFF2-40B4-BE49-F238E27FC236}">
                    <a16:creationId xmlns:a16="http://schemas.microsoft.com/office/drawing/2014/main" id="{C41052F4-6C86-9514-520A-72C7CF188C85}"/>
                  </a:ext>
                </a:extLst>
              </p:cNvPr>
              <p:cNvSpPr txBox="1">
                <a:spLocks noRot="1" noChangeAspect="1" noMove="1" noResize="1" noEditPoints="1" noAdjustHandles="1" noChangeArrowheads="1" noChangeShapeType="1" noTextEdit="1"/>
              </p:cNvSpPr>
              <p:nvPr/>
            </p:nvSpPr>
            <p:spPr>
              <a:xfrm>
                <a:off x="9766804" y="2226051"/>
                <a:ext cx="2377367" cy="610936"/>
              </a:xfrm>
              <a:prstGeom prst="rect">
                <a:avLst/>
              </a:prstGeom>
              <a:blipFill>
                <a:blip r:embed="rId6"/>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013E63C9-0942-1121-0EBC-DE50C14F1283}"/>
              </a:ext>
            </a:extLst>
          </p:cNvPr>
          <p:cNvPicPr>
            <a:picLocks noChangeAspect="1"/>
          </p:cNvPicPr>
          <p:nvPr/>
        </p:nvPicPr>
        <p:blipFill>
          <a:blip r:embed="rId7"/>
          <a:stretch>
            <a:fillRect/>
          </a:stretch>
        </p:blipFill>
        <p:spPr>
          <a:xfrm>
            <a:off x="4809756" y="1859024"/>
            <a:ext cx="5155621" cy="1690625"/>
          </a:xfrm>
          <a:prstGeom prst="rect">
            <a:avLst/>
          </a:prstGeom>
        </p:spPr>
      </p:pic>
    </p:spTree>
    <p:extLst>
      <p:ext uri="{BB962C8B-B14F-4D97-AF65-F5344CB8AC3E}">
        <p14:creationId xmlns:p14="http://schemas.microsoft.com/office/powerpoint/2010/main" val="2024230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Title 1">
            <a:extLst>
              <a:ext uri="{FF2B5EF4-FFF2-40B4-BE49-F238E27FC236}">
                <a16:creationId xmlns:a16="http://schemas.microsoft.com/office/drawing/2014/main" id="{919CD269-5A2F-0302-FFC1-E75EF3653902}"/>
              </a:ext>
            </a:extLst>
          </p:cNvPr>
          <p:cNvSpPr>
            <a:spLocks noGrp="1"/>
          </p:cNvSpPr>
          <p:nvPr>
            <p:ph type="title"/>
          </p:nvPr>
        </p:nvSpPr>
        <p:spPr>
          <a:xfrm>
            <a:off x="505218" y="179839"/>
            <a:ext cx="10972800" cy="925512"/>
          </a:xfrm>
        </p:spPr>
        <p:txBody>
          <a:bodyPr/>
          <a:lstStyle/>
          <a:p>
            <a:r>
              <a:rPr lang="en-US" altLang="en-US" dirty="0"/>
              <a:t>Gradient Descent </a:t>
            </a:r>
          </a:p>
        </p:txBody>
      </p:sp>
      <p:grpSp>
        <p:nvGrpSpPr>
          <p:cNvPr id="2" name="Group 1">
            <a:extLst>
              <a:ext uri="{FF2B5EF4-FFF2-40B4-BE49-F238E27FC236}">
                <a16:creationId xmlns:a16="http://schemas.microsoft.com/office/drawing/2014/main" id="{4A758FDA-C24E-D3CF-1626-D7B8A811CD87}"/>
              </a:ext>
            </a:extLst>
          </p:cNvPr>
          <p:cNvGrpSpPr/>
          <p:nvPr/>
        </p:nvGrpSpPr>
        <p:grpSpPr>
          <a:xfrm>
            <a:off x="6398643" y="3734437"/>
            <a:ext cx="4857384" cy="2533714"/>
            <a:chOff x="3747911" y="3332624"/>
            <a:chExt cx="4857384" cy="2533714"/>
          </a:xfrm>
        </p:grpSpPr>
        <p:sp>
          <p:nvSpPr>
            <p:cNvPr id="45" name="Line 57">
              <a:extLst>
                <a:ext uri="{FF2B5EF4-FFF2-40B4-BE49-F238E27FC236}">
                  <a16:creationId xmlns:a16="http://schemas.microsoft.com/office/drawing/2014/main" id="{D794477A-691B-7ADD-C9DD-1C1D6D45073C}"/>
                </a:ext>
              </a:extLst>
            </p:cNvPr>
            <p:cNvSpPr>
              <a:spLocks noChangeShapeType="1"/>
            </p:cNvSpPr>
            <p:nvPr/>
          </p:nvSpPr>
          <p:spPr bwMode="auto">
            <a:xfrm rot="720175" flipH="1">
              <a:off x="5300663" y="4922838"/>
              <a:ext cx="1714500" cy="731837"/>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Line 57">
              <a:extLst>
                <a:ext uri="{FF2B5EF4-FFF2-40B4-BE49-F238E27FC236}">
                  <a16:creationId xmlns:a16="http://schemas.microsoft.com/office/drawing/2014/main" id="{211C1243-F4C7-6585-E94C-40ED9F3F6516}"/>
                </a:ext>
              </a:extLst>
            </p:cNvPr>
            <p:cNvSpPr>
              <a:spLocks noChangeShapeType="1"/>
            </p:cNvSpPr>
            <p:nvPr/>
          </p:nvSpPr>
          <p:spPr bwMode="auto">
            <a:xfrm rot="720175" flipH="1">
              <a:off x="5656263" y="4481513"/>
              <a:ext cx="1768475" cy="1328737"/>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79" name="Line 51">
              <a:extLst>
                <a:ext uri="{FF2B5EF4-FFF2-40B4-BE49-F238E27FC236}">
                  <a16:creationId xmlns:a16="http://schemas.microsoft.com/office/drawing/2014/main" id="{1D830371-1437-A58D-3E72-08D60DF5A3A8}"/>
                </a:ext>
              </a:extLst>
            </p:cNvPr>
            <p:cNvSpPr>
              <a:spLocks noChangeShapeType="1"/>
            </p:cNvSpPr>
            <p:nvPr/>
          </p:nvSpPr>
          <p:spPr bwMode="auto">
            <a:xfrm>
              <a:off x="4897438" y="3429000"/>
              <a:ext cx="0" cy="227330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0" name="Line 52">
              <a:extLst>
                <a:ext uri="{FF2B5EF4-FFF2-40B4-BE49-F238E27FC236}">
                  <a16:creationId xmlns:a16="http://schemas.microsoft.com/office/drawing/2014/main" id="{F0609DC4-F895-BCAA-3723-DE0A8385C6AF}"/>
                </a:ext>
              </a:extLst>
            </p:cNvPr>
            <p:cNvSpPr>
              <a:spLocks noChangeShapeType="1"/>
            </p:cNvSpPr>
            <p:nvPr/>
          </p:nvSpPr>
          <p:spPr bwMode="auto">
            <a:xfrm>
              <a:off x="4897438" y="5702300"/>
              <a:ext cx="333216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54">
              <a:extLst>
                <a:ext uri="{FF2B5EF4-FFF2-40B4-BE49-F238E27FC236}">
                  <a16:creationId xmlns:a16="http://schemas.microsoft.com/office/drawing/2014/main" id="{A472A21E-D165-A253-8A82-01CB04730611}"/>
                </a:ext>
              </a:extLst>
            </p:cNvPr>
            <p:cNvSpPr txBox="1">
              <a:spLocks noRot="1" noChangeAspect="1" noMove="1" noResize="1" noEditPoints="1" noAdjustHandles="1" noChangeArrowheads="1" noChangeShapeType="1" noTextEdit="1"/>
            </p:cNvSpPr>
            <p:nvPr/>
          </p:nvSpPr>
          <p:spPr bwMode="auto">
            <a:xfrm>
              <a:off x="3747911" y="3332624"/>
              <a:ext cx="1065548" cy="400110"/>
            </a:xfrm>
            <a:prstGeom prst="rect">
              <a:avLst/>
            </a:prstGeom>
            <a:blipFill>
              <a:blip r:embed="rId2"/>
              <a:stretch>
                <a:fillRect r="-1714" b="-18462"/>
              </a:stretch>
            </a:blipFill>
            <a:ln>
              <a:noFill/>
            </a:ln>
            <a:effectLst/>
          </p:spPr>
          <p:txBody>
            <a:bodyPr/>
            <a:lstStyle/>
            <a:p>
              <a:r>
                <a:rPr lang="en-US">
                  <a:noFill/>
                </a:rPr>
                <a:t> </a:t>
              </a:r>
            </a:p>
          </p:txBody>
        </p:sp>
        <p:sp>
          <p:nvSpPr>
            <p:cNvPr id="54282" name="Freeform 55">
              <a:extLst>
                <a:ext uri="{FF2B5EF4-FFF2-40B4-BE49-F238E27FC236}">
                  <a16:creationId xmlns:a16="http://schemas.microsoft.com/office/drawing/2014/main" id="{A19A1A7F-3561-4904-2322-83F6D9C0CC34}"/>
                </a:ext>
              </a:extLst>
            </p:cNvPr>
            <p:cNvSpPr>
              <a:spLocks/>
            </p:cNvSpPr>
            <p:nvPr/>
          </p:nvSpPr>
          <p:spPr bwMode="auto">
            <a:xfrm>
              <a:off x="4981575" y="3594100"/>
              <a:ext cx="3159125" cy="1868488"/>
            </a:xfrm>
            <a:custGeom>
              <a:avLst/>
              <a:gdLst>
                <a:gd name="T0" fmla="*/ 0 w 2367"/>
                <a:gd name="T1" fmla="*/ 0 h 1770"/>
                <a:gd name="T2" fmla="*/ 704639 w 2367"/>
                <a:gd name="T3" fmla="*/ 1672020 h 1770"/>
                <a:gd name="T4" fmla="*/ 2201996 w 2367"/>
                <a:gd name="T5" fmla="*/ 1178014 h 1770"/>
                <a:gd name="T6" fmla="*/ 3158864 w 2367"/>
                <a:gd name="T7" fmla="*/ 59112 h 17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67" h="1770">
                  <a:moveTo>
                    <a:pt x="0" y="0"/>
                  </a:moveTo>
                  <a:cubicBezTo>
                    <a:pt x="120" y="668"/>
                    <a:pt x="253" y="1398"/>
                    <a:pt x="528" y="1584"/>
                  </a:cubicBezTo>
                  <a:cubicBezTo>
                    <a:pt x="803" y="1770"/>
                    <a:pt x="1344" y="1371"/>
                    <a:pt x="1650" y="1116"/>
                  </a:cubicBezTo>
                  <a:cubicBezTo>
                    <a:pt x="1956" y="861"/>
                    <a:pt x="2218" y="277"/>
                    <a:pt x="2367" y="56"/>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Line 56">
              <a:extLst>
                <a:ext uri="{FF2B5EF4-FFF2-40B4-BE49-F238E27FC236}">
                  <a16:creationId xmlns:a16="http://schemas.microsoft.com/office/drawing/2014/main" id="{2D5AA83C-EF4B-A443-AAD1-59325145179B}"/>
                </a:ext>
              </a:extLst>
            </p:cNvPr>
            <p:cNvSpPr>
              <a:spLocks noChangeShapeType="1"/>
            </p:cNvSpPr>
            <p:nvPr/>
          </p:nvSpPr>
          <p:spPr bwMode="auto">
            <a:xfrm flipH="1">
              <a:off x="6454775" y="3913188"/>
              <a:ext cx="1793875" cy="1468437"/>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Line 57">
              <a:extLst>
                <a:ext uri="{FF2B5EF4-FFF2-40B4-BE49-F238E27FC236}">
                  <a16:creationId xmlns:a16="http://schemas.microsoft.com/office/drawing/2014/main" id="{5D6C4665-8CD8-DE35-5371-533D9DB6B4DB}"/>
                </a:ext>
              </a:extLst>
            </p:cNvPr>
            <p:cNvSpPr>
              <a:spLocks noChangeShapeType="1"/>
            </p:cNvSpPr>
            <p:nvPr/>
          </p:nvSpPr>
          <p:spPr bwMode="auto">
            <a:xfrm rot="720175" flipH="1">
              <a:off x="6015038" y="4230688"/>
              <a:ext cx="1649412" cy="1520825"/>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5" name="Line 60">
              <a:extLst>
                <a:ext uri="{FF2B5EF4-FFF2-40B4-BE49-F238E27FC236}">
                  <a16:creationId xmlns:a16="http://schemas.microsoft.com/office/drawing/2014/main" id="{140121EB-EEF6-109C-3CA7-40121678C256}"/>
                </a:ext>
              </a:extLst>
            </p:cNvPr>
            <p:cNvSpPr>
              <a:spLocks noChangeShapeType="1"/>
            </p:cNvSpPr>
            <p:nvPr/>
          </p:nvSpPr>
          <p:spPr bwMode="auto">
            <a:xfrm flipH="1">
              <a:off x="5878513" y="5621338"/>
              <a:ext cx="1793875"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6" name="Oval 61">
              <a:extLst>
                <a:ext uri="{FF2B5EF4-FFF2-40B4-BE49-F238E27FC236}">
                  <a16:creationId xmlns:a16="http://schemas.microsoft.com/office/drawing/2014/main" id="{C09700D1-0E92-C8ED-2F37-B41CD75EBE42}"/>
                </a:ext>
              </a:extLst>
            </p:cNvPr>
            <p:cNvSpPr>
              <a:spLocks noChangeArrowheads="1"/>
            </p:cNvSpPr>
            <p:nvPr/>
          </p:nvSpPr>
          <p:spPr bwMode="auto">
            <a:xfrm>
              <a:off x="7288213" y="5672138"/>
              <a:ext cx="63500" cy="50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4287" name="Oval 62">
              <a:extLst>
                <a:ext uri="{FF2B5EF4-FFF2-40B4-BE49-F238E27FC236}">
                  <a16:creationId xmlns:a16="http://schemas.microsoft.com/office/drawing/2014/main" id="{A22145A7-B2B7-32CE-FDBA-F3ECBD7F4F75}"/>
                </a:ext>
              </a:extLst>
            </p:cNvPr>
            <p:cNvSpPr>
              <a:spLocks noChangeArrowheads="1"/>
            </p:cNvSpPr>
            <p:nvPr/>
          </p:nvSpPr>
          <p:spPr bwMode="auto">
            <a:xfrm>
              <a:off x="6838950" y="5672138"/>
              <a:ext cx="63500" cy="50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4288" name="Oval 63">
              <a:extLst>
                <a:ext uri="{FF2B5EF4-FFF2-40B4-BE49-F238E27FC236}">
                  <a16:creationId xmlns:a16="http://schemas.microsoft.com/office/drawing/2014/main" id="{CBAAEDB4-6168-D810-EA37-1BD60A1E89BC}"/>
                </a:ext>
              </a:extLst>
            </p:cNvPr>
            <p:cNvSpPr>
              <a:spLocks noChangeArrowheads="1"/>
            </p:cNvSpPr>
            <p:nvPr/>
          </p:nvSpPr>
          <p:spPr bwMode="auto">
            <a:xfrm>
              <a:off x="6518275" y="5672138"/>
              <a:ext cx="65088" cy="50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54289" name="Oval 64">
              <a:extLst>
                <a:ext uri="{FF2B5EF4-FFF2-40B4-BE49-F238E27FC236}">
                  <a16:creationId xmlns:a16="http://schemas.microsoft.com/office/drawing/2014/main" id="{05515671-8200-9D33-979C-B7AB4CED528B}"/>
                </a:ext>
              </a:extLst>
            </p:cNvPr>
            <p:cNvSpPr>
              <a:spLocks noChangeArrowheads="1"/>
            </p:cNvSpPr>
            <p:nvPr/>
          </p:nvSpPr>
          <p:spPr bwMode="auto">
            <a:xfrm>
              <a:off x="6070600" y="5672138"/>
              <a:ext cx="63500" cy="50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36" name="Text Box 65">
              <a:extLst>
                <a:ext uri="{FF2B5EF4-FFF2-40B4-BE49-F238E27FC236}">
                  <a16:creationId xmlns:a16="http://schemas.microsoft.com/office/drawing/2014/main" id="{430BD94F-1823-489B-75EA-89A98602391A}"/>
                </a:ext>
              </a:extLst>
            </p:cNvPr>
            <p:cNvSpPr txBox="1">
              <a:spLocks noRot="1" noChangeAspect="1" noMove="1" noResize="1" noEditPoints="1" noAdjustHandles="1" noChangeArrowheads="1" noChangeShapeType="1" noTextEdit="1"/>
            </p:cNvSpPr>
            <p:nvPr/>
          </p:nvSpPr>
          <p:spPr bwMode="auto">
            <a:xfrm>
              <a:off x="8160943" y="5466228"/>
              <a:ext cx="444352" cy="400110"/>
            </a:xfrm>
            <a:prstGeom prst="rect">
              <a:avLst/>
            </a:prstGeom>
            <a:blipFill>
              <a:blip r:embed="rId3"/>
              <a:stretch>
                <a:fillRect/>
              </a:stretch>
            </a:blipFill>
            <a:ln>
              <a:noFill/>
            </a:ln>
            <a:effectLst/>
          </p:spPr>
          <p:txBody>
            <a:bodyPr/>
            <a:lstStyle/>
            <a:p>
              <a:r>
                <a:rPr lang="en-US">
                  <a:noFill/>
                </a:rPr>
                <a:t> </a:t>
              </a:r>
            </a:p>
          </p:txBody>
        </p:sp>
        <p:cxnSp>
          <p:nvCxnSpPr>
            <p:cNvPr id="8" name="Straight Connector 7">
              <a:extLst>
                <a:ext uri="{FF2B5EF4-FFF2-40B4-BE49-F238E27FC236}">
                  <a16:creationId xmlns:a16="http://schemas.microsoft.com/office/drawing/2014/main" id="{1DFF20B0-1329-960D-4EEF-D4EB2D1D5164}"/>
                </a:ext>
              </a:extLst>
            </p:cNvPr>
            <p:cNvCxnSpPr/>
            <p:nvPr/>
          </p:nvCxnSpPr>
          <p:spPr>
            <a:xfrm flipV="1">
              <a:off x="7312025" y="4684713"/>
              <a:ext cx="0" cy="1025525"/>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0BDC1F9-23BF-DDFE-BF9B-B13FC5232933}"/>
                </a:ext>
              </a:extLst>
            </p:cNvPr>
            <p:cNvCxnSpPr/>
            <p:nvPr/>
          </p:nvCxnSpPr>
          <p:spPr>
            <a:xfrm flipV="1">
              <a:off x="6862763" y="5010150"/>
              <a:ext cx="0" cy="714375"/>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F73E758-3804-A555-7EEA-9892ABCC38D4}"/>
                </a:ext>
              </a:extLst>
            </p:cNvPr>
            <p:cNvCxnSpPr/>
            <p:nvPr/>
          </p:nvCxnSpPr>
          <p:spPr>
            <a:xfrm flipV="1">
              <a:off x="6543675" y="5172075"/>
              <a:ext cx="0" cy="53340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71970B1-3AE6-DC5C-F402-7788871FDC40}"/>
                </a:ext>
              </a:extLst>
            </p:cNvPr>
            <p:cNvCxnSpPr/>
            <p:nvPr/>
          </p:nvCxnSpPr>
          <p:spPr>
            <a:xfrm flipH="1" flipV="1">
              <a:off x="6094413" y="5334000"/>
              <a:ext cx="1587" cy="376238"/>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C12AD29D-AE8A-019A-DAE4-B9B14BE7F954}"/>
                </a:ext>
              </a:extLst>
            </p:cNvPr>
            <p:cNvSpPr/>
            <p:nvPr/>
          </p:nvSpPr>
          <p:spPr>
            <a:xfrm>
              <a:off x="6062663" y="5265738"/>
              <a:ext cx="57150" cy="46037"/>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 name="Oval 40">
              <a:extLst>
                <a:ext uri="{FF2B5EF4-FFF2-40B4-BE49-F238E27FC236}">
                  <a16:creationId xmlns:a16="http://schemas.microsoft.com/office/drawing/2014/main" id="{E760E1F4-1EF6-6A51-03AD-7C5BEA524343}"/>
                </a:ext>
              </a:extLst>
            </p:cNvPr>
            <p:cNvSpPr/>
            <p:nvPr/>
          </p:nvSpPr>
          <p:spPr>
            <a:xfrm>
              <a:off x="6513513" y="5111750"/>
              <a:ext cx="57150" cy="44450"/>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2" name="Oval 41">
              <a:extLst>
                <a:ext uri="{FF2B5EF4-FFF2-40B4-BE49-F238E27FC236}">
                  <a16:creationId xmlns:a16="http://schemas.microsoft.com/office/drawing/2014/main" id="{D69DFB05-539B-F49B-9161-5271FF53099B}"/>
                </a:ext>
              </a:extLst>
            </p:cNvPr>
            <p:cNvSpPr/>
            <p:nvPr/>
          </p:nvSpPr>
          <p:spPr>
            <a:xfrm>
              <a:off x="6840538" y="4935538"/>
              <a:ext cx="57150" cy="46037"/>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Oval 42">
              <a:extLst>
                <a:ext uri="{FF2B5EF4-FFF2-40B4-BE49-F238E27FC236}">
                  <a16:creationId xmlns:a16="http://schemas.microsoft.com/office/drawing/2014/main" id="{5963313F-68F3-AE33-5487-6583F01D3B95}"/>
                </a:ext>
              </a:extLst>
            </p:cNvPr>
            <p:cNvSpPr/>
            <p:nvPr/>
          </p:nvSpPr>
          <p:spPr>
            <a:xfrm>
              <a:off x="7283450" y="4641850"/>
              <a:ext cx="57150" cy="46038"/>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 name="Content Placeholder 6">
            <a:extLst>
              <a:ext uri="{FF2B5EF4-FFF2-40B4-BE49-F238E27FC236}">
                <a16:creationId xmlns:a16="http://schemas.microsoft.com/office/drawing/2014/main" id="{1701782A-D9CE-EB12-D166-506002BC4064}"/>
              </a:ext>
            </a:extLst>
          </p:cNvPr>
          <p:cNvSpPr>
            <a:spLocks noGrp="1"/>
          </p:cNvSpPr>
          <p:nvPr>
            <p:ph idx="1"/>
          </p:nvPr>
        </p:nvSpPr>
        <p:spPr>
          <a:xfrm>
            <a:off x="609600" y="1535381"/>
            <a:ext cx="10972800" cy="4921064"/>
          </a:xfrm>
        </p:spPr>
        <p:txBody>
          <a:bodyPr>
            <a:normAutofit/>
          </a:bodyPr>
          <a:lstStyle/>
          <a:p>
            <a:pPr marL="0" indent="0">
              <a:buNone/>
            </a:pPr>
            <a:r>
              <a:rPr lang="en-US" sz="2400" dirty="0"/>
              <a:t>Gradient descent is a </a:t>
            </a:r>
            <a:r>
              <a:rPr lang="en-US" sz="2400" dirty="0">
                <a:solidFill>
                  <a:srgbClr val="C00000"/>
                </a:solidFill>
              </a:rPr>
              <a:t>greedy</a:t>
            </a:r>
            <a:r>
              <a:rPr lang="en-US" sz="2400" dirty="0"/>
              <a:t> iterative optimization algorithm that is used to </a:t>
            </a:r>
            <a:r>
              <a:rPr lang="en-US" sz="2400" dirty="0">
                <a:solidFill>
                  <a:srgbClr val="C00000"/>
                </a:solidFill>
              </a:rPr>
              <a:t>approximate</a:t>
            </a:r>
            <a:r>
              <a:rPr lang="en-US" sz="2400" dirty="0"/>
              <a:t> the </a:t>
            </a:r>
            <a:r>
              <a:rPr lang="en-US" sz="2400" dirty="0">
                <a:solidFill>
                  <a:srgbClr val="C00000"/>
                </a:solidFill>
              </a:rPr>
              <a:t>optimized weights </a:t>
            </a:r>
            <a:r>
              <a:rPr lang="en-US" sz="2400" dirty="0"/>
              <a:t>which </a:t>
            </a:r>
            <a:r>
              <a:rPr lang="en-US" sz="2400" dirty="0">
                <a:solidFill>
                  <a:srgbClr val="C00000"/>
                </a:solidFill>
              </a:rPr>
              <a:t>minimize the loss function</a:t>
            </a:r>
            <a:r>
              <a:rPr lang="en-US" sz="2400" dirty="0"/>
              <a:t>. </a:t>
            </a:r>
          </a:p>
          <a:p>
            <a:pPr marL="0" indent="0">
              <a:buNone/>
            </a:pPr>
            <a:r>
              <a:rPr lang="en-US" sz="2400" dirty="0"/>
              <a:t>The goal is then to minimize the error by iteratively moving </a:t>
            </a:r>
            <a:r>
              <a:rPr lang="en-US" sz="2400" dirty="0">
                <a:solidFill>
                  <a:srgbClr val="C00000"/>
                </a:solidFill>
              </a:rPr>
              <a:t>downwards</a:t>
            </a:r>
            <a:r>
              <a:rPr lang="en-US" sz="2400" dirty="0"/>
              <a:t> using a step size (Learning Rate).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B2ACF5C-F4C4-2B9C-822C-00D0F6EE964C}"/>
                  </a:ext>
                </a:extLst>
              </p:cNvPr>
              <p:cNvSpPr txBox="1"/>
              <p:nvPr/>
            </p:nvSpPr>
            <p:spPr>
              <a:xfrm>
                <a:off x="389411" y="4572259"/>
                <a:ext cx="6096000" cy="8550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𝑤</m:t>
                          </m:r>
                        </m:e>
                        <m:sub/>
                      </m:sSub>
                      <m:r>
                        <a:rPr lang="en-US" sz="2400" b="0" i="0"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sSub>
                      <m:r>
                        <a:rPr lang="en-US" sz="2400" b="0" i="1" smtClean="0">
                          <a:latin typeface="Cambria Math" panose="02040503050406030204" pitchFamily="18" charset="0"/>
                        </a:rPr>
                        <m:t>−</m:t>
                      </m:r>
                      <m:r>
                        <a:rPr lang="en-US" sz="2400" b="0" i="1" smtClean="0">
                          <a:latin typeface="Cambria Math" panose="02040503050406030204" pitchFamily="18" charset="0"/>
                        </a:rPr>
                        <m:t>𝐿𝑒𝑎𝑟𝑛𝑖𝑛𝑔</m:t>
                      </m:r>
                      <m:r>
                        <a:rPr lang="en-US" sz="2400" b="0" i="1" smtClean="0">
                          <a:latin typeface="Cambria Math" panose="02040503050406030204" pitchFamily="18" charset="0"/>
                        </a:rPr>
                        <m:t> </m:t>
                      </m:r>
                      <m:r>
                        <a:rPr lang="en-US" sz="2400" b="0" i="1" smtClean="0">
                          <a:latin typeface="Cambria Math" panose="02040503050406030204" pitchFamily="18" charset="0"/>
                        </a:rPr>
                        <m:t>𝑟𝑎𝑡𝑒</m:t>
                      </m:r>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smtClean="0">
                              <a:latin typeface="Cambria Math" panose="02040503050406030204" pitchFamily="18" charset="0"/>
                            </a:rPr>
                            <m:t>𝜕</m:t>
                          </m:r>
                          <m:r>
                            <a:rPr lang="en-US" sz="2400" i="1">
                              <a:latin typeface="Cambria Math" panose="02040503050406030204" pitchFamily="18" charset="0"/>
                            </a:rPr>
                            <m:t>𝐸</m:t>
                          </m:r>
                        </m:num>
                        <m:den>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sSub>
                        </m:den>
                      </m:f>
                    </m:oMath>
                  </m:oMathPara>
                </a14:m>
                <a:endParaRPr lang="en-US" sz="2400" dirty="0"/>
              </a:p>
            </p:txBody>
          </p:sp>
        </mc:Choice>
        <mc:Fallback xmlns="">
          <p:sp>
            <p:nvSpPr>
              <p:cNvPr id="4" name="TextBox 3">
                <a:extLst>
                  <a:ext uri="{FF2B5EF4-FFF2-40B4-BE49-F238E27FC236}">
                    <a16:creationId xmlns:a16="http://schemas.microsoft.com/office/drawing/2014/main" id="{BB2ACF5C-F4C4-2B9C-822C-00D0F6EE964C}"/>
                  </a:ext>
                </a:extLst>
              </p:cNvPr>
              <p:cNvSpPr txBox="1">
                <a:spLocks noRot="1" noChangeAspect="1" noMove="1" noResize="1" noEditPoints="1" noAdjustHandles="1" noChangeArrowheads="1" noChangeShapeType="1" noTextEdit="1"/>
              </p:cNvSpPr>
              <p:nvPr/>
            </p:nvSpPr>
            <p:spPr>
              <a:xfrm>
                <a:off x="389411" y="4572259"/>
                <a:ext cx="6096000" cy="85504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1044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dirty="0"/>
              <a:t>Training of a Single Neuron -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756376" y="4080038"/>
                <a:ext cx="11026351" cy="2238986"/>
              </a:xfrm>
            </p:spPr>
            <p:txBody>
              <a:bodyPr>
                <a:normAutofit fontScale="92500" lnSpcReduction="20000"/>
              </a:bodyPr>
              <a:lstStyle/>
              <a:p>
                <a:pPr marL="0" indent="0">
                  <a:buNone/>
                </a:pPr>
                <a:r>
                  <a:rPr lang="en-US" dirty="0">
                    <a:solidFill>
                      <a:schemeClr val="tx1"/>
                    </a:solidFill>
                  </a:rPr>
                  <a:t>Consider </a:t>
                </a:r>
                <a:r>
                  <a:rPr lang="en-US" b="1" dirty="0">
                    <a:solidFill>
                      <a:schemeClr val="tx1"/>
                    </a:solidFill>
                  </a:rPr>
                  <a:t>training data</a:t>
                </a:r>
                <a:r>
                  <a:rPr lang="en-US" dirty="0">
                    <a:solidFill>
                      <a:schemeClr val="tx1"/>
                    </a:solidFill>
                  </a:rPr>
                  <a:t> </a:t>
                </a:r>
                <a:r>
                  <a:rPr lang="en-US" dirty="0"/>
                  <a:t>with features</a:t>
                </a:r>
                <a:r>
                  <a:rPr lang="en-US" dirty="0">
                    <a:solidFill>
                      <a:schemeClr val="tx1"/>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a14:m>
                <a:r>
                  <a:rPr lang="en-US" dirty="0"/>
                  <a:t>=0,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1</m:t>
                    </m:r>
                  </m:oMath>
                </a14:m>
                <a:r>
                  <a:rPr lang="en-US" dirty="0"/>
                  <a:t>), and real output of </a:t>
                </a:r>
                <a:r>
                  <a:rPr lang="en-US" dirty="0">
                    <a:solidFill>
                      <a:srgbClr val="00B050"/>
                    </a:solidFill>
                  </a:rPr>
                  <a:t>Y=0</a:t>
                </a:r>
                <a:r>
                  <a:rPr lang="en-US" dirty="0"/>
                  <a:t>.</a:t>
                </a:r>
              </a:p>
              <a:p>
                <a:pPr marL="0" indent="0">
                  <a:buNone/>
                </a:pPr>
                <a:endParaRPr lang="en-US" dirty="0"/>
              </a:p>
              <a:p>
                <a:pPr marL="0" indent="0">
                  <a:buNone/>
                </a:pPr>
                <a:r>
                  <a:rPr lang="en-US" dirty="0"/>
                  <a:t>Then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O</m:t>
                    </m:r>
                    <m:r>
                      <a:rPr lang="en-US" b="0" i="0" smtClean="0">
                        <a:latin typeface="Cambria Math" panose="02040503050406030204" pitchFamily="18" charset="0"/>
                      </a:rPr>
                      <m:t>=</m:t>
                    </m:r>
                    <m:r>
                      <m:rPr>
                        <m:sty m:val="p"/>
                      </m:rPr>
                      <a:rPr lang="en-US" b="0" i="0" smtClean="0">
                        <a:latin typeface="Cambria Math" panose="02040503050406030204" pitchFamily="18" charset="0"/>
                      </a:rPr>
                      <m:t>Sigmoid</m:t>
                    </m:r>
                    <m:d>
                      <m:dPr>
                        <m:ctrlPr>
                          <a:rPr lang="en-US" b="0" i="1" smtClean="0">
                            <a:latin typeface="Cambria Math" panose="02040503050406030204" pitchFamily="18" charset="0"/>
                          </a:rPr>
                        </m:ctrlPr>
                      </m:dPr>
                      <m:e>
                        <m:r>
                          <a:rPr lang="en-US" b="0" i="0" smtClean="0">
                            <a:latin typeface="Cambria Math" panose="02040503050406030204" pitchFamily="18" charset="0"/>
                          </a:rPr>
                          <m:t>0∗1+0∗0+0</m:t>
                        </m:r>
                      </m:e>
                    </m:d>
                    <m:r>
                      <a:rPr lang="en-US">
                        <a:latin typeface="Cambria Math" panose="02040503050406030204" pitchFamily="18" charset="0"/>
                      </a:rPr>
                      <m:t>=</m:t>
                    </m:r>
                    <m:r>
                      <m:rPr>
                        <m:sty m:val="p"/>
                      </m:rPr>
                      <a:rPr lang="en-US" b="0" i="0" smtClean="0">
                        <a:latin typeface="Cambria Math" panose="02040503050406030204" pitchFamily="18" charset="0"/>
                      </a:rPr>
                      <m:t>S</m:t>
                    </m:r>
                    <m:r>
                      <m:rPr>
                        <m:sty m:val="p"/>
                      </m:rPr>
                      <a:rPr lang="en-US">
                        <a:latin typeface="Cambria Math" panose="02040503050406030204" pitchFamily="18" charset="0"/>
                      </a:rPr>
                      <m:t>igmoid</m:t>
                    </m:r>
                    <m:d>
                      <m:dPr>
                        <m:ctrlPr>
                          <a:rPr lang="en-US" i="1">
                            <a:latin typeface="Cambria Math" panose="02040503050406030204" pitchFamily="18" charset="0"/>
                          </a:rPr>
                        </m:ctrlPr>
                      </m:dPr>
                      <m:e>
                        <m:r>
                          <a:rPr lang="en-US">
                            <a:latin typeface="Cambria Math" panose="02040503050406030204" pitchFamily="18" charset="0"/>
                          </a:rPr>
                          <m:t>0</m:t>
                        </m:r>
                      </m:e>
                    </m:d>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0.5</m:t>
                    </m:r>
                  </m:oMath>
                </a14:m>
                <a:endParaRPr lang="en-US" b="0" dirty="0"/>
              </a:p>
              <a:p>
                <a:pPr marL="0" indent="0">
                  <a:buNone/>
                </a:pPr>
                <a:r>
                  <a:rPr lang="en-US" i="1" dirty="0">
                    <a:latin typeface="Cambria Math" panose="02040503050406030204" pitchFamily="18" charset="0"/>
                  </a:rPr>
                  <a:t>                E=</a:t>
                </a:r>
                <a14:m>
                  <m:oMath xmlns:m="http://schemas.openxmlformats.org/officeDocument/2006/math">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𝑂</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r>
                      <a:rPr lang="en-US" b="0" i="1" smtClean="0">
                        <a:solidFill>
                          <a:srgbClr val="00B050"/>
                        </a:solidFill>
                        <a:latin typeface="Cambria Math" panose="02040503050406030204" pitchFamily="18" charset="0"/>
                      </a:rPr>
                      <m:t>0</m:t>
                    </m:r>
                    <m:r>
                      <a:rPr lang="en-US" i="1">
                        <a:latin typeface="Cambria Math" panose="02040503050406030204" pitchFamily="18" charset="0"/>
                      </a:rPr>
                      <m:t>−</m:t>
                    </m:r>
                    <m:r>
                      <a:rPr lang="en-US" b="0" i="1" smtClean="0">
                        <a:solidFill>
                          <a:srgbClr val="C00000"/>
                        </a:solidFill>
                        <a:latin typeface="Cambria Math" panose="02040503050406030204" pitchFamily="18" charset="0"/>
                      </a:rPr>
                      <m:t>0.5</m:t>
                    </m:r>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r>
                      <a:rPr lang="en-US" b="0" i="1" smtClean="0">
                        <a:latin typeface="Cambria Math" panose="02040503050406030204" pitchFamily="18" charset="0"/>
                      </a:rPr>
                      <m:t>=0.125</m:t>
                    </m:r>
                  </m:oMath>
                </a14:m>
                <a:endParaRPr lang="en-US" b="0" dirty="0"/>
              </a:p>
              <a:p>
                <a:pPr marL="0" indent="0">
                  <a:buNone/>
                </a:pPr>
                <a:r>
                  <a:rPr lang="en-US" dirty="0"/>
                  <a:t>To reduce the error, we need to find W</a:t>
                </a:r>
                <a:r>
                  <a:rPr lang="en-US" sz="1900" dirty="0"/>
                  <a:t>1</a:t>
                </a:r>
                <a:r>
                  <a:rPr lang="en-US" dirty="0"/>
                  <a:t>,W</a:t>
                </a:r>
                <a:r>
                  <a:rPr lang="en-US" sz="1700" dirty="0"/>
                  <a:t>2</a:t>
                </a:r>
                <a:r>
                  <a:rPr lang="en-US" dirty="0"/>
                  <a:t>, and b which minimize loss</a:t>
                </a:r>
              </a:p>
              <a:p>
                <a:endParaRPr lang="en-US"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756376" y="4080038"/>
                <a:ext cx="11026351" cy="2238986"/>
              </a:xfrm>
              <a:blipFill>
                <a:blip r:embed="rId2"/>
                <a:stretch>
                  <a:fillRect l="-995" t="-6793" b="-1630"/>
                </a:stretch>
              </a:blipFill>
            </p:spPr>
            <p:txBody>
              <a:bodyPr/>
              <a:lstStyle/>
              <a:p>
                <a:r>
                  <a:rPr lang="en-US">
                    <a:noFill/>
                  </a:rPr>
                  <a:t> </a:t>
                </a:r>
              </a:p>
            </p:txBody>
          </p:sp>
        </mc:Fallback>
      </mc:AlternateContent>
      <p:sp>
        <p:nvSpPr>
          <p:cNvPr id="4" name="Oval 3"/>
          <p:cNvSpPr/>
          <p:nvPr/>
        </p:nvSpPr>
        <p:spPr>
          <a:xfrm>
            <a:off x="3610303" y="2295072"/>
            <a:ext cx="914400" cy="764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2144111" y="2135259"/>
            <a:ext cx="1474075" cy="386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2167759" y="2836824"/>
            <a:ext cx="1442544" cy="567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endCxn id="4" idx="0"/>
          </p:cNvCxnSpPr>
          <p:nvPr/>
        </p:nvCxnSpPr>
        <p:spPr>
          <a:xfrm>
            <a:off x="4067503" y="1938190"/>
            <a:ext cx="0" cy="356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61577" y="1587230"/>
            <a:ext cx="704297" cy="369332"/>
          </a:xfrm>
          <a:prstGeom prst="rect">
            <a:avLst/>
          </a:prstGeom>
          <a:noFill/>
        </p:spPr>
        <p:txBody>
          <a:bodyPr wrap="square" rtlCol="0">
            <a:spAutoFit/>
          </a:bodyPr>
          <a:lstStyle/>
          <a:p>
            <a:r>
              <a:rPr lang="en-US" dirty="0"/>
              <a:t>b=0</a:t>
            </a:r>
          </a:p>
        </p:txBody>
      </p:sp>
      <mc:AlternateContent xmlns:mc="http://schemas.openxmlformats.org/markup-compatibility/2006" xmlns:a14="http://schemas.microsoft.com/office/drawing/2010/main">
        <mc:Choice Requires="a14">
          <p:sp>
            <p:nvSpPr>
              <p:cNvPr id="9" name="TextBox 8"/>
              <p:cNvSpPr txBox="1"/>
              <p:nvPr/>
            </p:nvSpPr>
            <p:spPr>
              <a:xfrm>
                <a:off x="2365347" y="1923958"/>
                <a:ext cx="729430"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a14:m>
                <a:r>
                  <a:rPr lang="en-US" dirty="0"/>
                  <a:t>=0</a:t>
                </a:r>
              </a:p>
            </p:txBody>
          </p:sp>
        </mc:Choice>
        <mc:Fallback xmlns="">
          <p:sp>
            <p:nvSpPr>
              <p:cNvPr id="9" name="TextBox 8"/>
              <p:cNvSpPr txBox="1">
                <a:spLocks noRot="1" noChangeAspect="1" noMove="1" noResize="1" noEditPoints="1" noAdjustHandles="1" noChangeArrowheads="1" noChangeShapeType="1" noTextEdit="1"/>
              </p:cNvSpPr>
              <p:nvPr/>
            </p:nvSpPr>
            <p:spPr>
              <a:xfrm>
                <a:off x="2365347" y="1923958"/>
                <a:ext cx="729430" cy="369332"/>
              </a:xfrm>
              <a:prstGeom prst="rect">
                <a:avLst/>
              </a:prstGeom>
              <a:blipFill>
                <a:blip r:embed="rId3"/>
                <a:stretch>
                  <a:fillRect t="-10000" r="-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299621" y="1896258"/>
                <a:ext cx="706155"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=0</a:t>
                </a:r>
              </a:p>
            </p:txBody>
          </p:sp>
        </mc:Choice>
        <mc:Fallback xmlns="">
          <p:sp>
            <p:nvSpPr>
              <p:cNvPr id="10" name="TextBox 9"/>
              <p:cNvSpPr txBox="1">
                <a:spLocks noRot="1" noChangeAspect="1" noMove="1" noResize="1" noEditPoints="1" noAdjustHandles="1" noChangeArrowheads="1" noChangeShapeType="1" noTextEdit="1"/>
              </p:cNvSpPr>
              <p:nvPr/>
            </p:nvSpPr>
            <p:spPr>
              <a:xfrm>
                <a:off x="1299621" y="1896258"/>
                <a:ext cx="706155" cy="369332"/>
              </a:xfrm>
              <a:prstGeom prst="rect">
                <a:avLst/>
              </a:prstGeom>
              <a:blipFill>
                <a:blip r:embed="rId4"/>
                <a:stretch>
                  <a:fillRect t="-8197" r="-68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503054" y="3159688"/>
                <a:ext cx="734753"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oMath>
                </a14:m>
                <a:r>
                  <a:rPr lang="en-US" dirty="0"/>
                  <a:t>=0</a:t>
                </a:r>
              </a:p>
            </p:txBody>
          </p:sp>
        </mc:Choice>
        <mc:Fallback xmlns="">
          <p:sp>
            <p:nvSpPr>
              <p:cNvPr id="11" name="TextBox 10"/>
              <p:cNvSpPr txBox="1">
                <a:spLocks noRot="1" noChangeAspect="1" noMove="1" noResize="1" noEditPoints="1" noAdjustHandles="1" noChangeArrowheads="1" noChangeShapeType="1" noTextEdit="1"/>
              </p:cNvSpPr>
              <p:nvPr/>
            </p:nvSpPr>
            <p:spPr>
              <a:xfrm>
                <a:off x="2503054" y="3159688"/>
                <a:ext cx="734753" cy="369332"/>
              </a:xfrm>
              <a:prstGeom prst="rect">
                <a:avLst/>
              </a:prstGeom>
              <a:blipFill>
                <a:blip r:embed="rId5"/>
                <a:stretch>
                  <a:fillRect t="-8197" r="-666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184524" y="3145313"/>
                <a:ext cx="9246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184524" y="3145313"/>
                <a:ext cx="924677" cy="369332"/>
              </a:xfrm>
              <a:prstGeom prst="rect">
                <a:avLst/>
              </a:prstGeom>
              <a:blipFill>
                <a:blip r:embed="rId6"/>
                <a:stretch>
                  <a:fillRect/>
                </a:stretch>
              </a:blipFill>
            </p:spPr>
            <p:txBody>
              <a:bodyPr/>
              <a:lstStyle/>
              <a:p>
                <a:r>
                  <a:rPr lang="en-US">
                    <a:noFill/>
                  </a:rPr>
                  <a:t> </a:t>
                </a:r>
              </a:p>
            </p:txBody>
          </p:sp>
        </mc:Fallback>
      </mc:AlternateContent>
      <p:sp>
        <p:nvSpPr>
          <p:cNvPr id="13" name="TextBox 12"/>
          <p:cNvSpPr txBox="1"/>
          <p:nvPr/>
        </p:nvSpPr>
        <p:spPr>
          <a:xfrm>
            <a:off x="3891934" y="2351770"/>
            <a:ext cx="573940" cy="584775"/>
          </a:xfrm>
          <a:prstGeom prst="rect">
            <a:avLst/>
          </a:prstGeom>
          <a:noFill/>
        </p:spPr>
        <p:txBody>
          <a:bodyPr wrap="square" rtlCol="0">
            <a:spAutoFit/>
          </a:bodyPr>
          <a:lstStyle/>
          <a:p>
            <a:r>
              <a:rPr lang="en-US" sz="3200" dirty="0"/>
              <a:t>∑</a:t>
            </a:r>
          </a:p>
        </p:txBody>
      </p:sp>
      <mc:AlternateContent xmlns:mc="http://schemas.openxmlformats.org/markup-compatibility/2006" xmlns:a14="http://schemas.microsoft.com/office/drawing/2010/main">
        <mc:Choice Requires="a14">
          <p:sp>
            <p:nvSpPr>
              <p:cNvPr id="14" name="TextBox 13"/>
              <p:cNvSpPr txBox="1"/>
              <p:nvPr/>
            </p:nvSpPr>
            <p:spPr>
              <a:xfrm>
                <a:off x="4773415" y="2192128"/>
                <a:ext cx="2478692"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oMath>
                </a14:m>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a:t> = 0</a:t>
                </a:r>
              </a:p>
            </p:txBody>
          </p:sp>
        </mc:Choice>
        <mc:Fallback xmlns="">
          <p:sp>
            <p:nvSpPr>
              <p:cNvPr id="14" name="TextBox 13"/>
              <p:cNvSpPr txBox="1">
                <a:spLocks noRot="1" noChangeAspect="1" noMove="1" noResize="1" noEditPoints="1" noAdjustHandles="1" noChangeArrowheads="1" noChangeShapeType="1" noTextEdit="1"/>
              </p:cNvSpPr>
              <p:nvPr/>
            </p:nvSpPr>
            <p:spPr>
              <a:xfrm>
                <a:off x="4773415" y="2192128"/>
                <a:ext cx="2478692" cy="369332"/>
              </a:xfrm>
              <a:prstGeom prst="rect">
                <a:avLst/>
              </a:prstGeom>
              <a:blipFill>
                <a:blip r:embed="rId7"/>
                <a:stretch>
                  <a:fillRect t="-10000" r="-1229" b="-26667"/>
                </a:stretch>
              </a:blipFill>
            </p:spPr>
            <p:txBody>
              <a:bodyPr/>
              <a:lstStyle/>
              <a:p>
                <a:r>
                  <a:rPr lang="en-US">
                    <a:noFill/>
                  </a:rPr>
                  <a:t> </a:t>
                </a:r>
              </a:p>
            </p:txBody>
          </p:sp>
        </mc:Fallback>
      </mc:AlternateContent>
      <p:cxnSp>
        <p:nvCxnSpPr>
          <p:cNvPr id="15" name="Straight Arrow Connector 14"/>
          <p:cNvCxnSpPr/>
          <p:nvPr/>
        </p:nvCxnSpPr>
        <p:spPr>
          <a:xfrm>
            <a:off x="4335516" y="2624422"/>
            <a:ext cx="3539359" cy="64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7874875" y="2263250"/>
            <a:ext cx="914400" cy="764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a:stCxn id="16" idx="6"/>
          </p:cNvCxnSpPr>
          <p:nvPr/>
        </p:nvCxnSpPr>
        <p:spPr>
          <a:xfrm>
            <a:off x="8789275" y="2645564"/>
            <a:ext cx="1127236" cy="31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345081" y="2960647"/>
            <a:ext cx="1840760" cy="369332"/>
          </a:xfrm>
          <a:prstGeom prst="rect">
            <a:avLst/>
          </a:prstGeom>
          <a:noFill/>
        </p:spPr>
        <p:txBody>
          <a:bodyPr wrap="none" rtlCol="0">
            <a:spAutoFit/>
          </a:bodyPr>
          <a:lstStyle/>
          <a:p>
            <a:r>
              <a:rPr lang="en-US" dirty="0"/>
              <a:t>Activation function</a:t>
            </a:r>
          </a:p>
        </p:txBody>
      </p:sp>
      <p:sp>
        <p:nvSpPr>
          <p:cNvPr id="19" name="Rectangle 18"/>
          <p:cNvSpPr/>
          <p:nvPr/>
        </p:nvSpPr>
        <p:spPr>
          <a:xfrm>
            <a:off x="3296365" y="2024776"/>
            <a:ext cx="6028938" cy="12191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7841307" y="2459491"/>
            <a:ext cx="848309" cy="338554"/>
          </a:xfrm>
          <a:prstGeom prst="rect">
            <a:avLst/>
          </a:prstGeom>
          <a:noFill/>
        </p:spPr>
        <p:txBody>
          <a:bodyPr wrap="none" rtlCol="0">
            <a:spAutoFit/>
          </a:bodyPr>
          <a:lstStyle/>
          <a:p>
            <a:r>
              <a:rPr lang="en-US" sz="1600" dirty="0"/>
              <a:t>Sigmoid</a:t>
            </a:r>
          </a:p>
        </p:txBody>
      </p:sp>
      <p:sp>
        <p:nvSpPr>
          <p:cNvPr id="25" name="TextBox 24"/>
          <p:cNvSpPr txBox="1"/>
          <p:nvPr/>
        </p:nvSpPr>
        <p:spPr>
          <a:xfrm>
            <a:off x="9916511" y="2467492"/>
            <a:ext cx="1866217" cy="369332"/>
          </a:xfrm>
          <a:prstGeom prst="rect">
            <a:avLst/>
          </a:prstGeom>
          <a:noFill/>
        </p:spPr>
        <p:txBody>
          <a:bodyPr wrap="none" rtlCol="0">
            <a:spAutoFit/>
          </a:bodyPr>
          <a:lstStyle/>
          <a:p>
            <a:r>
              <a:rPr lang="en-US" dirty="0"/>
              <a:t>O=Sigmoid(0)=</a:t>
            </a:r>
            <a:r>
              <a:rPr lang="en-US" dirty="0">
                <a:solidFill>
                  <a:srgbClr val="C00000"/>
                </a:solidFill>
              </a:rPr>
              <a:t>0.5</a:t>
            </a:r>
          </a:p>
        </p:txBody>
      </p:sp>
    </p:spTree>
    <p:extLst>
      <p:ext uri="{BB962C8B-B14F-4D97-AF65-F5344CB8AC3E}">
        <p14:creationId xmlns:p14="http://schemas.microsoft.com/office/powerpoint/2010/main" val="39131333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08471-9E06-BACF-AFF8-209948BE4C53}"/>
              </a:ext>
            </a:extLst>
          </p:cNvPr>
          <p:cNvSpPr>
            <a:spLocks noGrp="1"/>
          </p:cNvSpPr>
          <p:nvPr>
            <p:ph type="title"/>
          </p:nvPr>
        </p:nvSpPr>
        <p:spPr/>
        <p:txBody>
          <a:bodyPr/>
          <a:lstStyle/>
          <a:p>
            <a:r>
              <a:rPr lang="en-US" sz="4400" dirty="0"/>
              <a:t>Update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042BD3-B429-E3FC-5038-7DE63D4ED2F6}"/>
                  </a:ext>
                </a:extLst>
              </p:cNvPr>
              <p:cNvSpPr>
                <a:spLocks noGrp="1"/>
              </p:cNvSpPr>
              <p:nvPr>
                <p:ph idx="1"/>
              </p:nvPr>
            </p:nvSpPr>
            <p:spPr>
              <a:xfrm>
                <a:off x="573952" y="1203159"/>
                <a:ext cx="4880917" cy="5292234"/>
              </a:xfrm>
            </p:spPr>
            <p:txBody>
              <a:bodyPr>
                <a:normAutofit fontScale="85000" lnSpcReduction="20000"/>
              </a:bodyPr>
              <a:lstStyle/>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oMath>
                </a14:m>
                <a:r>
                  <a:rPr lang="en-US" dirty="0"/>
                  <a:t> - </a:t>
                </a:r>
                <a:r>
                  <a:rPr lang="en-US" dirty="0" err="1"/>
                  <a:t>Learning_Rate</a:t>
                </a:r>
                <a:r>
                  <a:rPr lang="en-US" dirty="0"/>
                  <a:t>* </a:t>
                </a:r>
                <a14:m>
                  <m:oMath xmlns:m="http://schemas.openxmlformats.org/officeDocument/2006/math">
                    <m:f>
                      <m:fPr>
                        <m:ctrlPr>
                          <a:rPr lang="en-US" sz="3200" i="1" smtClean="0">
                            <a:latin typeface="Cambria Math" panose="02040503050406030204" pitchFamily="18" charset="0"/>
                          </a:rPr>
                        </m:ctrlPr>
                      </m:fPr>
                      <m:num>
                        <m:r>
                          <a:rPr lang="en-US" sz="3200" i="1" smtClean="0">
                            <a:latin typeface="Cambria Math" panose="02040503050406030204" pitchFamily="18" charset="0"/>
                          </a:rPr>
                          <m:t>𝜕</m:t>
                        </m:r>
                        <m:r>
                          <a:rPr lang="en-US" sz="3200" i="1">
                            <a:latin typeface="Cambria Math" panose="02040503050406030204" pitchFamily="18" charset="0"/>
                          </a:rPr>
                          <m:t>𝐸</m:t>
                        </m:r>
                      </m:num>
                      <m:den>
                        <m:r>
                          <a:rPr lang="en-US" sz="320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𝑊</m:t>
                            </m:r>
                          </m:e>
                          <m:sub>
                            <m:r>
                              <a:rPr lang="en-US" sz="3200" b="0" i="1" smtClean="0">
                                <a:latin typeface="Cambria Math" panose="02040503050406030204" pitchFamily="18" charset="0"/>
                              </a:rPr>
                              <m:t>𝑖</m:t>
                            </m:r>
                          </m:sub>
                        </m:sSub>
                      </m:den>
                    </m:f>
                  </m:oMath>
                </a14:m>
                <a:endParaRPr lang="en-US" dirty="0"/>
              </a:p>
              <a:p>
                <a:pPr marL="0" indent="0">
                  <a:buNone/>
                </a:pPr>
                <a:r>
                  <a:rPr lang="en-US" dirty="0"/>
                  <a:t>The </a:t>
                </a:r>
                <a:r>
                  <a:rPr lang="en-US" dirty="0">
                    <a:solidFill>
                      <a:srgbClr val="C00000"/>
                    </a:solidFill>
                  </a:rPr>
                  <a:t>chain rule </a:t>
                </a:r>
                <a:r>
                  <a:rPr lang="en-US" dirty="0"/>
                  <a:t>is a formula that expresses the derivative as :</a:t>
                </a:r>
              </a:p>
              <a:p>
                <a:pPr marL="0" indent="0">
                  <a:buNone/>
                </a:pPr>
                <a:r>
                  <a:rPr lang="en-US" dirty="0"/>
                  <a:t> </a:t>
                </a:r>
                <a14:m>
                  <m:oMath xmlns:m="http://schemas.openxmlformats.org/officeDocument/2006/math">
                    <m:f>
                      <m:fPr>
                        <m:ctrlPr>
                          <a:rPr lang="en-US" i="1" smtClean="0">
                            <a:solidFill>
                              <a:schemeClr val="tx1"/>
                            </a:solidFill>
                            <a:latin typeface="Cambria Math" panose="02040503050406030204" pitchFamily="18" charset="0"/>
                          </a:rPr>
                        </m:ctrlPr>
                      </m:fPr>
                      <m:num>
                        <m:r>
                          <a:rPr lang="en-US" i="1" smtClean="0">
                            <a:solidFill>
                              <a:schemeClr val="tx1"/>
                            </a:solidFill>
                            <a:latin typeface="Cambria Math" panose="02040503050406030204" pitchFamily="18" charset="0"/>
                          </a:rPr>
                          <m:t>𝑑</m:t>
                        </m:r>
                        <m:r>
                          <a:rPr lang="en-US" b="0" i="1" smtClean="0">
                            <a:solidFill>
                              <a:schemeClr val="tx1"/>
                            </a:solidFill>
                            <a:latin typeface="Cambria Math" panose="02040503050406030204" pitchFamily="18" charset="0"/>
                          </a:rPr>
                          <m:t>𝑧</m:t>
                        </m:r>
                      </m:num>
                      <m:den>
                        <m:r>
                          <a:rPr lang="en-US" i="1" smtClean="0">
                            <a:solidFill>
                              <a:schemeClr val="tx1"/>
                            </a:solidFill>
                            <a:latin typeface="Cambria Math" panose="02040503050406030204" pitchFamily="18" charset="0"/>
                          </a:rPr>
                          <m:t>𝑑𝑥</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𝑑𝑧</m:t>
                        </m:r>
                      </m:num>
                      <m:den>
                        <m:r>
                          <a:rPr lang="en-US" b="0" i="1" smtClean="0">
                            <a:solidFill>
                              <a:schemeClr val="tx1"/>
                            </a:solidFill>
                            <a:latin typeface="Cambria Math" panose="02040503050406030204" pitchFamily="18" charset="0"/>
                          </a:rPr>
                          <m:t>𝑑𝑦</m:t>
                        </m:r>
                      </m:den>
                    </m:f>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𝑑𝑦</m:t>
                        </m:r>
                      </m:num>
                      <m:den>
                        <m:r>
                          <a:rPr lang="en-US" b="0" i="1" smtClean="0">
                            <a:solidFill>
                              <a:schemeClr val="tx1"/>
                            </a:solidFill>
                            <a:latin typeface="Cambria Math" panose="02040503050406030204" pitchFamily="18" charset="0"/>
                          </a:rPr>
                          <m:t>𝑑𝑥</m:t>
                        </m:r>
                      </m:den>
                    </m:f>
                  </m:oMath>
                </a14:m>
                <a:endParaRPr lang="en-US" dirty="0"/>
              </a:p>
              <a:p>
                <a:pPr marL="0" indent="0">
                  <a:buNone/>
                </a:pPr>
                <a:endParaRPr lang="en-US" dirty="0"/>
              </a:p>
              <a:p>
                <a:pPr marL="0" indent="0">
                  <a:buNone/>
                </a:pPr>
                <a:r>
                  <a:rPr lang="en-US" dirty="0"/>
                  <a:t>Therefore:  </a:t>
                </a:r>
              </a:p>
              <a:p>
                <a:pPr marL="0" indent="0">
                  <a:buNone/>
                </a:pPr>
                <a14:m>
                  <m:oMathPara xmlns:m="http://schemas.openxmlformats.org/officeDocument/2006/math">
                    <m:oMathParaPr>
                      <m:jc m:val="centerGroup"/>
                    </m:oMathParaPr>
                    <m:oMath xmlns:m="http://schemas.openxmlformats.org/officeDocument/2006/math">
                      <m:f>
                        <m:fPr>
                          <m:ctrlPr>
                            <a:rPr lang="en-US" sz="2600" i="1" smtClean="0">
                              <a:latin typeface="Cambria Math" panose="02040503050406030204" pitchFamily="18" charset="0"/>
                            </a:rPr>
                          </m:ctrlPr>
                        </m:fPr>
                        <m:num>
                          <m:r>
                            <a:rPr lang="en-US" sz="2600" i="1" smtClean="0">
                              <a:latin typeface="Cambria Math" panose="02040503050406030204" pitchFamily="18" charset="0"/>
                            </a:rPr>
                            <m:t>𝜕</m:t>
                          </m:r>
                          <m:r>
                            <a:rPr lang="en-US" sz="2600" i="1">
                              <a:latin typeface="Cambria Math" panose="02040503050406030204" pitchFamily="18" charset="0"/>
                            </a:rPr>
                            <m:t>𝐸</m:t>
                          </m:r>
                        </m:num>
                        <m:den>
                          <m:r>
                            <a:rPr lang="en-US" sz="260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𝑊</m:t>
                              </m:r>
                            </m:e>
                            <m:sub>
                              <m:r>
                                <a:rPr lang="en-US" sz="2600" i="1">
                                  <a:latin typeface="Cambria Math" panose="02040503050406030204" pitchFamily="18" charset="0"/>
                                </a:rPr>
                                <m:t>1</m:t>
                              </m:r>
                            </m:sub>
                          </m:sSub>
                        </m:den>
                      </m:f>
                      <m:r>
                        <a:rPr lang="en-US" sz="2600">
                          <a:latin typeface="Cambria Math" panose="02040503050406030204" pitchFamily="18" charset="0"/>
                        </a:rPr>
                        <m:t>=</m:t>
                      </m:r>
                      <m:f>
                        <m:fPr>
                          <m:ctrlPr>
                            <a:rPr lang="en-US" sz="2600" i="1">
                              <a:latin typeface="Cambria Math" panose="02040503050406030204" pitchFamily="18" charset="0"/>
                            </a:rPr>
                          </m:ctrlPr>
                        </m:fPr>
                        <m:num>
                          <m:r>
                            <a:rPr lang="en-US" sz="2600" i="1" smtClean="0">
                              <a:latin typeface="Cambria Math" panose="02040503050406030204" pitchFamily="18" charset="0"/>
                            </a:rPr>
                            <m:t>𝜕</m:t>
                          </m:r>
                          <m:r>
                            <a:rPr lang="en-US" sz="2600" i="1">
                              <a:latin typeface="Cambria Math" panose="02040503050406030204" pitchFamily="18" charset="0"/>
                            </a:rPr>
                            <m:t>𝐸</m:t>
                          </m:r>
                        </m:num>
                        <m:den>
                          <m:r>
                            <a:rPr lang="en-US" sz="2600" i="1" smtClean="0">
                              <a:latin typeface="Cambria Math" panose="02040503050406030204" pitchFamily="18" charset="0"/>
                            </a:rPr>
                            <m:t>𝜕</m:t>
                          </m:r>
                          <m:r>
                            <a:rPr lang="en-US" sz="2600" i="1">
                              <a:latin typeface="Cambria Math" panose="02040503050406030204" pitchFamily="18" charset="0"/>
                            </a:rPr>
                            <m:t>𝑂</m:t>
                          </m:r>
                        </m:den>
                      </m:f>
                      <m:f>
                        <m:fPr>
                          <m:ctrlPr>
                            <a:rPr lang="en-US" sz="2600" i="1">
                              <a:latin typeface="Cambria Math" panose="02040503050406030204" pitchFamily="18" charset="0"/>
                            </a:rPr>
                          </m:ctrlPr>
                        </m:fPr>
                        <m:num>
                          <m:r>
                            <a:rPr lang="en-US" sz="2600" i="1" smtClean="0">
                              <a:latin typeface="Cambria Math" panose="02040503050406030204" pitchFamily="18" charset="0"/>
                            </a:rPr>
                            <m:t>𝜕</m:t>
                          </m:r>
                          <m:r>
                            <a:rPr lang="en-US" sz="2600" i="1">
                              <a:latin typeface="Cambria Math" panose="02040503050406030204" pitchFamily="18" charset="0"/>
                            </a:rPr>
                            <m:t>𝑂</m:t>
                          </m:r>
                        </m:num>
                        <m:den>
                          <m:r>
                            <a:rPr lang="en-US" sz="2600" i="1" smtClean="0">
                              <a:latin typeface="Cambria Math" panose="02040503050406030204" pitchFamily="18" charset="0"/>
                            </a:rPr>
                            <m:t>𝜕</m:t>
                          </m:r>
                          <m:r>
                            <a:rPr lang="en-US" sz="2600" i="1">
                              <a:latin typeface="Cambria Math" panose="02040503050406030204" pitchFamily="18" charset="0"/>
                            </a:rPr>
                            <m:t>𝑠</m:t>
                          </m:r>
                        </m:den>
                      </m:f>
                      <m:f>
                        <m:fPr>
                          <m:ctrlPr>
                            <a:rPr lang="en-US" sz="2600" i="1">
                              <a:latin typeface="Cambria Math" panose="02040503050406030204" pitchFamily="18" charset="0"/>
                            </a:rPr>
                          </m:ctrlPr>
                        </m:fPr>
                        <m:num>
                          <m:r>
                            <a:rPr lang="en-US" sz="2600" i="1" smtClean="0">
                              <a:latin typeface="Cambria Math" panose="02040503050406030204" pitchFamily="18" charset="0"/>
                            </a:rPr>
                            <m:t>𝜕</m:t>
                          </m:r>
                          <m:r>
                            <a:rPr lang="en-US" sz="2600" i="1">
                              <a:latin typeface="Cambria Math" panose="02040503050406030204" pitchFamily="18" charset="0"/>
                            </a:rPr>
                            <m:t>𝑠</m:t>
                          </m:r>
                        </m:num>
                        <m:den>
                          <m:r>
                            <a:rPr lang="en-US" sz="260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𝑊</m:t>
                              </m:r>
                            </m:e>
                            <m:sub>
                              <m:r>
                                <a:rPr lang="en-US" sz="2600" i="1">
                                  <a:latin typeface="Cambria Math" panose="02040503050406030204" pitchFamily="18" charset="0"/>
                                </a:rPr>
                                <m:t>1</m:t>
                              </m:r>
                            </m:sub>
                          </m:sSub>
                        </m:den>
                      </m:f>
                    </m:oMath>
                  </m:oMathPara>
                </a14:m>
                <a:endParaRPr lang="en-US" sz="3500" dirty="0"/>
              </a:p>
              <a:p>
                <a:pPr marL="0" indent="0">
                  <a:buNone/>
                </a:pPr>
                <a:endParaRPr lang="en-US" sz="3500" dirty="0"/>
              </a:p>
              <a:p>
                <a:pPr marL="0" indent="0">
                  <a:buNone/>
                </a:pPr>
                <a14:m>
                  <m:oMathPara xmlns:m="http://schemas.openxmlformats.org/officeDocument/2006/math">
                    <m:oMathParaPr>
                      <m:jc m:val="centerGroup"/>
                    </m:oMathParaPr>
                    <m:oMath xmlns:m="http://schemas.openxmlformats.org/officeDocument/2006/math">
                      <m:f>
                        <m:fPr>
                          <m:ctrlPr>
                            <a:rPr lang="en-US" sz="2600" i="1" smtClean="0">
                              <a:latin typeface="Cambria Math" panose="02040503050406030204" pitchFamily="18" charset="0"/>
                            </a:rPr>
                          </m:ctrlPr>
                        </m:fPr>
                        <m:num>
                          <m:r>
                            <a:rPr lang="en-US" sz="2600" i="1" smtClean="0">
                              <a:latin typeface="Cambria Math" panose="02040503050406030204" pitchFamily="18" charset="0"/>
                            </a:rPr>
                            <m:t>𝜕</m:t>
                          </m:r>
                          <m:r>
                            <a:rPr lang="en-US" sz="2600" i="1">
                              <a:latin typeface="Cambria Math" panose="02040503050406030204" pitchFamily="18" charset="0"/>
                            </a:rPr>
                            <m:t>𝐸</m:t>
                          </m:r>
                        </m:num>
                        <m:den>
                          <m:r>
                            <a:rPr lang="en-US" sz="260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𝑊</m:t>
                              </m:r>
                            </m:e>
                            <m:sub>
                              <m:r>
                                <a:rPr lang="en-US" sz="2600" b="0" i="1" smtClean="0">
                                  <a:latin typeface="Cambria Math" panose="02040503050406030204" pitchFamily="18" charset="0"/>
                                </a:rPr>
                                <m:t>2</m:t>
                              </m:r>
                            </m:sub>
                          </m:sSub>
                        </m:den>
                      </m:f>
                      <m:r>
                        <a:rPr lang="en-US" sz="2600" b="0" i="0" smtClean="0">
                          <a:latin typeface="Cambria Math" panose="02040503050406030204" pitchFamily="18" charset="0"/>
                        </a:rPr>
                        <m:t>=</m:t>
                      </m:r>
                      <m:f>
                        <m:fPr>
                          <m:ctrlPr>
                            <a:rPr lang="en-US" sz="2600" i="1">
                              <a:latin typeface="Cambria Math" panose="02040503050406030204" pitchFamily="18" charset="0"/>
                            </a:rPr>
                          </m:ctrlPr>
                        </m:fPr>
                        <m:num>
                          <m:r>
                            <a:rPr lang="en-US" sz="2600" i="1" smtClean="0">
                              <a:latin typeface="Cambria Math" panose="02040503050406030204" pitchFamily="18" charset="0"/>
                            </a:rPr>
                            <m:t>𝜕</m:t>
                          </m:r>
                          <m:r>
                            <a:rPr lang="en-US" sz="2600" i="1">
                              <a:latin typeface="Cambria Math" panose="02040503050406030204" pitchFamily="18" charset="0"/>
                            </a:rPr>
                            <m:t>𝐸</m:t>
                          </m:r>
                        </m:num>
                        <m:den>
                          <m:r>
                            <a:rPr lang="en-US" sz="2600" i="1" smtClean="0">
                              <a:latin typeface="Cambria Math" panose="02040503050406030204" pitchFamily="18" charset="0"/>
                            </a:rPr>
                            <m:t>𝜕</m:t>
                          </m:r>
                          <m:r>
                            <a:rPr lang="en-US" sz="2600" b="0" i="1" smtClean="0">
                              <a:latin typeface="Cambria Math" panose="02040503050406030204" pitchFamily="18" charset="0"/>
                            </a:rPr>
                            <m:t>𝑂</m:t>
                          </m:r>
                        </m:den>
                      </m:f>
                      <m:f>
                        <m:fPr>
                          <m:ctrlPr>
                            <a:rPr lang="en-US" sz="2600" i="1">
                              <a:latin typeface="Cambria Math" panose="02040503050406030204" pitchFamily="18" charset="0"/>
                            </a:rPr>
                          </m:ctrlPr>
                        </m:fPr>
                        <m:num>
                          <m:r>
                            <a:rPr lang="en-US" sz="2600" i="1" smtClean="0">
                              <a:latin typeface="Cambria Math" panose="02040503050406030204" pitchFamily="18" charset="0"/>
                            </a:rPr>
                            <m:t>𝜕</m:t>
                          </m:r>
                          <m:r>
                            <a:rPr lang="en-US" sz="2600" b="0" i="1" smtClean="0">
                              <a:latin typeface="Cambria Math" panose="02040503050406030204" pitchFamily="18" charset="0"/>
                            </a:rPr>
                            <m:t>𝑂</m:t>
                          </m:r>
                        </m:num>
                        <m:den>
                          <m:r>
                            <a:rPr lang="en-US" sz="2600" i="1" smtClean="0">
                              <a:latin typeface="Cambria Math" panose="02040503050406030204" pitchFamily="18" charset="0"/>
                            </a:rPr>
                            <m:t>𝜕</m:t>
                          </m:r>
                          <m:r>
                            <a:rPr lang="en-US" sz="2600" b="0" i="1" smtClean="0">
                              <a:latin typeface="Cambria Math" panose="02040503050406030204" pitchFamily="18" charset="0"/>
                            </a:rPr>
                            <m:t>𝑠</m:t>
                          </m:r>
                        </m:den>
                      </m:f>
                      <m:f>
                        <m:fPr>
                          <m:ctrlPr>
                            <a:rPr lang="en-US" sz="2600" i="1">
                              <a:latin typeface="Cambria Math" panose="02040503050406030204" pitchFamily="18" charset="0"/>
                            </a:rPr>
                          </m:ctrlPr>
                        </m:fPr>
                        <m:num>
                          <m:r>
                            <a:rPr lang="en-US" sz="2600" i="1" smtClean="0">
                              <a:latin typeface="Cambria Math" panose="02040503050406030204" pitchFamily="18" charset="0"/>
                            </a:rPr>
                            <m:t>𝜕</m:t>
                          </m:r>
                          <m:r>
                            <a:rPr lang="en-US" sz="2600" b="0" i="1" smtClean="0">
                              <a:latin typeface="Cambria Math" panose="02040503050406030204" pitchFamily="18" charset="0"/>
                            </a:rPr>
                            <m:t>𝑠</m:t>
                          </m:r>
                        </m:num>
                        <m:den>
                          <m:r>
                            <a:rPr lang="en-US" sz="260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𝑊</m:t>
                              </m:r>
                            </m:e>
                            <m:sub>
                              <m:r>
                                <a:rPr lang="en-US" sz="2600" b="0" i="1" smtClean="0">
                                  <a:latin typeface="Cambria Math" panose="02040503050406030204" pitchFamily="18" charset="0"/>
                                </a:rPr>
                                <m:t>2</m:t>
                              </m:r>
                            </m:sub>
                          </m:sSub>
                        </m:den>
                      </m:f>
                    </m:oMath>
                  </m:oMathPara>
                </a14:m>
                <a:endParaRPr lang="en-US" sz="3500" dirty="0">
                  <a:solidFill>
                    <a:schemeClr val="tx1"/>
                  </a:solidFill>
                </a:endParaRPr>
              </a:p>
              <a:p>
                <a:pPr marL="0" indent="0">
                  <a:buNone/>
                </a:pPr>
                <a:r>
                  <a:rPr lang="en-US" sz="3500" dirty="0">
                    <a:solidFill>
                      <a:schemeClr val="tx1"/>
                    </a:solidFill>
                  </a:rPr>
                  <a:t>                                               </a:t>
                </a:r>
                <a14:m>
                  <m:oMath xmlns:m="http://schemas.openxmlformats.org/officeDocument/2006/math">
                    <m:r>
                      <a:rPr lang="en-US" sz="3500" b="0" i="0" smtClean="0">
                        <a:latin typeface="Cambria Math" panose="02040503050406030204" pitchFamily="18" charset="0"/>
                      </a:rPr>
                      <m:t>               </m:t>
                    </m:r>
                    <m:f>
                      <m:fPr>
                        <m:ctrlPr>
                          <a:rPr lang="en-US" sz="3500" i="1">
                            <a:latin typeface="Cambria Math" panose="02040503050406030204" pitchFamily="18" charset="0"/>
                          </a:rPr>
                        </m:ctrlPr>
                      </m:fPr>
                      <m:num>
                        <m:r>
                          <a:rPr lang="en-US" sz="3500" i="1" smtClean="0">
                            <a:latin typeface="Cambria Math" panose="02040503050406030204" pitchFamily="18" charset="0"/>
                          </a:rPr>
                          <m:t>𝜕</m:t>
                        </m:r>
                        <m:r>
                          <a:rPr lang="en-US" sz="3500" i="1">
                            <a:latin typeface="Cambria Math" panose="02040503050406030204" pitchFamily="18" charset="0"/>
                          </a:rPr>
                          <m:t>𝐸</m:t>
                        </m:r>
                      </m:num>
                      <m:den>
                        <m:r>
                          <a:rPr lang="en-US" sz="3500" i="1" smtClean="0">
                            <a:latin typeface="Cambria Math" panose="02040503050406030204" pitchFamily="18" charset="0"/>
                          </a:rPr>
                          <m:t>𝜕</m:t>
                        </m:r>
                        <m:r>
                          <a:rPr lang="en-US" sz="3500" i="1">
                            <a:latin typeface="Cambria Math" panose="02040503050406030204" pitchFamily="18" charset="0"/>
                          </a:rPr>
                          <m:t>𝑏</m:t>
                        </m:r>
                      </m:den>
                    </m:f>
                    <m:r>
                      <a:rPr lang="en-US" sz="3500" i="1">
                        <a:latin typeface="Cambria Math" panose="02040503050406030204" pitchFamily="18" charset="0"/>
                      </a:rPr>
                      <m:t>=</m:t>
                    </m:r>
                    <m:f>
                      <m:fPr>
                        <m:ctrlPr>
                          <a:rPr lang="en-US" sz="3500" i="1">
                            <a:latin typeface="Cambria Math" panose="02040503050406030204" pitchFamily="18" charset="0"/>
                          </a:rPr>
                        </m:ctrlPr>
                      </m:fPr>
                      <m:num>
                        <m:r>
                          <a:rPr lang="en-US" sz="3500" i="1" smtClean="0">
                            <a:latin typeface="Cambria Math" panose="02040503050406030204" pitchFamily="18" charset="0"/>
                          </a:rPr>
                          <m:t>𝜕</m:t>
                        </m:r>
                        <m:r>
                          <a:rPr lang="en-US" sz="3500" i="1">
                            <a:latin typeface="Cambria Math" panose="02040503050406030204" pitchFamily="18" charset="0"/>
                          </a:rPr>
                          <m:t>𝐸</m:t>
                        </m:r>
                      </m:num>
                      <m:den>
                        <m:r>
                          <a:rPr lang="en-US" sz="3500" i="1" smtClean="0">
                            <a:latin typeface="Cambria Math" panose="02040503050406030204" pitchFamily="18" charset="0"/>
                          </a:rPr>
                          <m:t>𝜕</m:t>
                        </m:r>
                        <m:r>
                          <a:rPr lang="en-US" sz="3500" i="1">
                            <a:latin typeface="Cambria Math" panose="02040503050406030204" pitchFamily="18" charset="0"/>
                          </a:rPr>
                          <m:t>𝑂</m:t>
                        </m:r>
                      </m:den>
                    </m:f>
                    <m:f>
                      <m:fPr>
                        <m:ctrlPr>
                          <a:rPr lang="en-US" sz="3500" i="1">
                            <a:latin typeface="Cambria Math" panose="02040503050406030204" pitchFamily="18" charset="0"/>
                          </a:rPr>
                        </m:ctrlPr>
                      </m:fPr>
                      <m:num>
                        <m:r>
                          <a:rPr lang="en-US" sz="3500" i="1" smtClean="0">
                            <a:latin typeface="Cambria Math" panose="02040503050406030204" pitchFamily="18" charset="0"/>
                          </a:rPr>
                          <m:t>𝜕</m:t>
                        </m:r>
                        <m:r>
                          <a:rPr lang="en-US" sz="3500" i="1">
                            <a:latin typeface="Cambria Math" panose="02040503050406030204" pitchFamily="18" charset="0"/>
                          </a:rPr>
                          <m:t>𝑂</m:t>
                        </m:r>
                      </m:num>
                      <m:den>
                        <m:r>
                          <a:rPr lang="en-US" sz="3500" i="1" smtClean="0">
                            <a:latin typeface="Cambria Math" panose="02040503050406030204" pitchFamily="18" charset="0"/>
                          </a:rPr>
                          <m:t>𝜕</m:t>
                        </m:r>
                        <m:r>
                          <a:rPr lang="en-US" sz="3500" i="1">
                            <a:latin typeface="Cambria Math" panose="02040503050406030204" pitchFamily="18" charset="0"/>
                          </a:rPr>
                          <m:t>𝑠</m:t>
                        </m:r>
                      </m:den>
                    </m:f>
                    <m:f>
                      <m:fPr>
                        <m:ctrlPr>
                          <a:rPr lang="en-US" sz="3500" i="1">
                            <a:latin typeface="Cambria Math" panose="02040503050406030204" pitchFamily="18" charset="0"/>
                          </a:rPr>
                        </m:ctrlPr>
                      </m:fPr>
                      <m:num>
                        <m:r>
                          <a:rPr lang="en-US" sz="3500" i="1" smtClean="0">
                            <a:latin typeface="Cambria Math" panose="02040503050406030204" pitchFamily="18" charset="0"/>
                          </a:rPr>
                          <m:t>𝜕</m:t>
                        </m:r>
                        <m:r>
                          <a:rPr lang="en-US" sz="3500" i="1">
                            <a:latin typeface="Cambria Math" panose="02040503050406030204" pitchFamily="18" charset="0"/>
                          </a:rPr>
                          <m:t>𝑠</m:t>
                        </m:r>
                      </m:num>
                      <m:den>
                        <m:r>
                          <a:rPr lang="en-US" sz="3500" i="1" smtClean="0">
                            <a:latin typeface="Cambria Math" panose="02040503050406030204" pitchFamily="18" charset="0"/>
                          </a:rPr>
                          <m:t>𝜕</m:t>
                        </m:r>
                        <m:r>
                          <a:rPr lang="en-US" sz="3500" i="1">
                            <a:latin typeface="Cambria Math" panose="02040503050406030204" pitchFamily="18" charset="0"/>
                          </a:rPr>
                          <m:t>𝑏</m:t>
                        </m:r>
                      </m:den>
                    </m:f>
                    <m:r>
                      <a:rPr lang="en-US" sz="3500" i="1">
                        <a:latin typeface="Cambria Math" panose="02040503050406030204" pitchFamily="18" charset="0"/>
                      </a:rPr>
                      <m:t> </m:t>
                    </m:r>
                  </m:oMath>
                </a14:m>
                <a:endParaRPr lang="en-US" sz="3500" i="1" dirty="0">
                  <a:latin typeface="Cambria Math" panose="02040503050406030204" pitchFamily="18" charset="0"/>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56042BD3-B429-E3FC-5038-7DE63D4ED2F6}"/>
                  </a:ext>
                </a:extLst>
              </p:cNvPr>
              <p:cNvSpPr>
                <a:spLocks noGrp="1" noRot="1" noChangeAspect="1" noMove="1" noResize="1" noEditPoints="1" noAdjustHandles="1" noChangeArrowheads="1" noChangeShapeType="1" noTextEdit="1"/>
              </p:cNvSpPr>
              <p:nvPr>
                <p:ph idx="1"/>
              </p:nvPr>
            </p:nvSpPr>
            <p:spPr>
              <a:xfrm>
                <a:off x="573952" y="1203159"/>
                <a:ext cx="4880917" cy="5292234"/>
              </a:xfrm>
              <a:blipFill>
                <a:blip r:embed="rId2"/>
                <a:stretch>
                  <a:fillRect l="-2372" t="-17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3435B63-806D-AC56-EDC4-CA6E9F31978A}"/>
                  </a:ext>
                </a:extLst>
              </p:cNvPr>
              <p:cNvSpPr txBox="1"/>
              <p:nvPr/>
            </p:nvSpPr>
            <p:spPr>
              <a:xfrm>
                <a:off x="8083868" y="1357069"/>
                <a:ext cx="2788712" cy="461665"/>
              </a:xfrm>
              <a:prstGeom prst="rect">
                <a:avLst/>
              </a:prstGeom>
              <a:noFill/>
            </p:spPr>
            <p:txBody>
              <a:bodyPr wrap="none" rtlCol="0">
                <a:spAutoFit/>
              </a:bodyPr>
              <a:lstStyle/>
              <a:p>
                <a14:m>
                  <m:oMath xmlns:m="http://schemas.openxmlformats.org/officeDocument/2006/math">
                    <m:r>
                      <a:rPr lang="en-US" sz="2400" b="0" i="1" smtClean="0">
                        <a:latin typeface="Cambria Math" panose="02040503050406030204" pitchFamily="18" charset="0"/>
                      </a:rPr>
                      <m:t>𝑠</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1</m:t>
                        </m:r>
                      </m:sub>
                    </m:sSub>
                    <m:sSub>
                      <m:sSubPr>
                        <m:ctrlPr>
                          <a:rPr lang="en-US" sz="2400" i="1" smtClean="0">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oMath>
                </a14:m>
                <a:r>
                  <a:rPr lang="en-US" sz="2400" dirty="0"/>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2</m:t>
                        </m:r>
                      </m:sub>
                    </m:sSub>
                    <m:sSub>
                      <m:sSubPr>
                        <m:ctrlPr>
                          <a:rPr lang="en-US" sz="2400" i="1" smtClean="0">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oMath>
                </a14:m>
                <a:endParaRPr lang="en-US" sz="2400" dirty="0"/>
              </a:p>
            </p:txBody>
          </p:sp>
        </mc:Choice>
        <mc:Fallback xmlns="">
          <p:sp>
            <p:nvSpPr>
              <p:cNvPr id="4" name="TextBox 3">
                <a:extLst>
                  <a:ext uri="{FF2B5EF4-FFF2-40B4-BE49-F238E27FC236}">
                    <a16:creationId xmlns:a16="http://schemas.microsoft.com/office/drawing/2014/main" id="{23435B63-806D-AC56-EDC4-CA6E9F31978A}"/>
                  </a:ext>
                </a:extLst>
              </p:cNvPr>
              <p:cNvSpPr txBox="1">
                <a:spLocks noRot="1" noChangeAspect="1" noMove="1" noResize="1" noEditPoints="1" noAdjustHandles="1" noChangeArrowheads="1" noChangeShapeType="1" noTextEdit="1"/>
              </p:cNvSpPr>
              <p:nvPr/>
            </p:nvSpPr>
            <p:spPr>
              <a:xfrm>
                <a:off x="8083868" y="1357069"/>
                <a:ext cx="2788712" cy="461665"/>
              </a:xfrm>
              <a:prstGeom prst="rect">
                <a:avLst/>
              </a:prstGeom>
              <a:blipFill>
                <a:blip r:embed="rId3"/>
                <a:stretch>
                  <a:fillRect t="-10667" b="-30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5526133-FDB9-374F-37E2-855E06758ACC}"/>
              </a:ext>
            </a:extLst>
          </p:cNvPr>
          <p:cNvSpPr txBox="1"/>
          <p:nvPr/>
        </p:nvSpPr>
        <p:spPr>
          <a:xfrm>
            <a:off x="8083868" y="1826570"/>
            <a:ext cx="1981633" cy="461665"/>
          </a:xfrm>
          <a:prstGeom prst="rect">
            <a:avLst/>
          </a:prstGeom>
          <a:noFill/>
        </p:spPr>
        <p:txBody>
          <a:bodyPr wrap="none" rtlCol="0">
            <a:spAutoFit/>
          </a:bodyPr>
          <a:lstStyle/>
          <a:p>
            <a:r>
              <a:rPr lang="en-US" sz="2400"/>
              <a:t>O = Sigmoid(s)</a:t>
            </a:r>
            <a:endParaRPr lang="en-US" sz="2400" dirty="0"/>
          </a:p>
        </p:txBody>
      </p:sp>
      <p:pic>
        <p:nvPicPr>
          <p:cNvPr id="7" name="Picture 6">
            <a:extLst>
              <a:ext uri="{FF2B5EF4-FFF2-40B4-BE49-F238E27FC236}">
                <a16:creationId xmlns:a16="http://schemas.microsoft.com/office/drawing/2014/main" id="{6EC4D054-6192-B21A-A8B9-F9BEAC299B8F}"/>
              </a:ext>
            </a:extLst>
          </p:cNvPr>
          <p:cNvPicPr>
            <a:picLocks noChangeAspect="1"/>
          </p:cNvPicPr>
          <p:nvPr/>
        </p:nvPicPr>
        <p:blipFill>
          <a:blip r:embed="rId4"/>
          <a:stretch>
            <a:fillRect/>
          </a:stretch>
        </p:blipFill>
        <p:spPr>
          <a:xfrm>
            <a:off x="4824682" y="3889946"/>
            <a:ext cx="7186534" cy="139011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3BCE0CE-11C0-68D9-3065-8B8015CF5CA3}"/>
                  </a:ext>
                </a:extLst>
              </p:cNvPr>
              <p:cNvSpPr txBox="1"/>
              <p:nvPr/>
            </p:nvSpPr>
            <p:spPr>
              <a:xfrm>
                <a:off x="8083868" y="2240222"/>
                <a:ext cx="2848510" cy="613886"/>
              </a:xfrm>
              <a:prstGeom prst="rect">
                <a:avLst/>
              </a:prstGeom>
              <a:noFill/>
            </p:spPr>
            <p:txBody>
              <a:bodyPr wrap="square">
                <a:spAutoFit/>
              </a:bodyPr>
              <a:lstStyle/>
              <a:p>
                <a:r>
                  <a:rPr lang="en-US" sz="2400" i="1" dirty="0">
                    <a:latin typeface="Cambria Math" panose="02040503050406030204" pitchFamily="18" charset="0"/>
                  </a:rPr>
                  <a:t>E=</a:t>
                </a:r>
                <a14:m>
                  <m:oMath xmlns:m="http://schemas.openxmlformats.org/officeDocument/2006/math">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rPr>
                      <m:t>−</m:t>
                    </m:r>
                    <m:r>
                      <a:rPr lang="en-US" sz="2400" b="0" i="1" smtClean="0">
                        <a:latin typeface="Cambria Math" panose="02040503050406030204" pitchFamily="18" charset="0"/>
                      </a:rPr>
                      <m:t>𝑂</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oMath>
                </a14:m>
                <a:endParaRPr lang="en-US" sz="2400" dirty="0"/>
              </a:p>
            </p:txBody>
          </p:sp>
        </mc:Choice>
        <mc:Fallback xmlns="">
          <p:sp>
            <p:nvSpPr>
              <p:cNvPr id="8" name="TextBox 7">
                <a:extLst>
                  <a:ext uri="{FF2B5EF4-FFF2-40B4-BE49-F238E27FC236}">
                    <a16:creationId xmlns:a16="http://schemas.microsoft.com/office/drawing/2014/main" id="{73BCE0CE-11C0-68D9-3065-8B8015CF5CA3}"/>
                  </a:ext>
                </a:extLst>
              </p:cNvPr>
              <p:cNvSpPr txBox="1">
                <a:spLocks noRot="1" noChangeAspect="1" noMove="1" noResize="1" noEditPoints="1" noAdjustHandles="1" noChangeArrowheads="1" noChangeShapeType="1" noTextEdit="1"/>
              </p:cNvSpPr>
              <p:nvPr/>
            </p:nvSpPr>
            <p:spPr>
              <a:xfrm>
                <a:off x="8083868" y="2240222"/>
                <a:ext cx="2848510" cy="613886"/>
              </a:xfrm>
              <a:prstGeom prst="rect">
                <a:avLst/>
              </a:prstGeom>
              <a:blipFill>
                <a:blip r:embed="rId5"/>
                <a:stretch>
                  <a:fillRect l="-3212" b="-7921"/>
                </a:stretch>
              </a:blipFill>
            </p:spPr>
            <p:txBody>
              <a:bodyPr/>
              <a:lstStyle/>
              <a:p>
                <a:r>
                  <a:rPr lang="en-US">
                    <a:noFill/>
                  </a:rPr>
                  <a:t> </a:t>
                </a:r>
              </a:p>
            </p:txBody>
          </p:sp>
        </mc:Fallback>
      </mc:AlternateContent>
    </p:spTree>
    <p:extLst>
      <p:ext uri="{BB962C8B-B14F-4D97-AF65-F5344CB8AC3E}">
        <p14:creationId xmlns:p14="http://schemas.microsoft.com/office/powerpoint/2010/main" val="2409924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a:xfrm>
            <a:off x="1981200" y="274638"/>
            <a:ext cx="8229600" cy="944562"/>
          </a:xfrm>
          <a:noFill/>
        </p:spPr>
        <p:txBody>
          <a:bodyPr>
            <a:normAutofit/>
          </a:bodyPr>
          <a:lstStyle/>
          <a:p>
            <a:pPr eaLnBrk="1" hangingPunct="1"/>
            <a:r>
              <a:rPr lang="en-US" sz="4000" dirty="0"/>
              <a:t>Simple Linear Regression - Terminology</a:t>
            </a:r>
          </a:p>
        </p:txBody>
      </p:sp>
      <p:sp>
        <p:nvSpPr>
          <p:cNvPr id="16387" name="Rectangle 5"/>
          <p:cNvSpPr>
            <a:spLocks noGrp="1" noChangeArrowheads="1"/>
          </p:cNvSpPr>
          <p:nvPr>
            <p:ph type="body" sz="half" idx="1"/>
          </p:nvPr>
        </p:nvSpPr>
        <p:spPr>
          <a:xfrm>
            <a:off x="485140" y="1295400"/>
            <a:ext cx="11470640" cy="990600"/>
          </a:xfrm>
          <a:noFill/>
        </p:spPr>
        <p:txBody>
          <a:bodyPr>
            <a:normAutofit/>
          </a:bodyPr>
          <a:lstStyle/>
          <a:p>
            <a:pPr marL="0" indent="0" eaLnBrk="1" hangingPunct="1">
              <a:buNone/>
            </a:pPr>
            <a:r>
              <a:rPr lang="en-US" sz="1800" dirty="0">
                <a:latin typeface="Tekton Pro" pitchFamily="34" charset="0"/>
              </a:rPr>
              <a:t>“Regress X on Y” will mean to finding the </a:t>
            </a:r>
            <a:r>
              <a:rPr lang="en-US" sz="1800" dirty="0">
                <a:solidFill>
                  <a:srgbClr val="C00000"/>
                </a:solidFill>
                <a:latin typeface="Tekton Pro" pitchFamily="34" charset="0"/>
              </a:rPr>
              <a:t>equation</a:t>
            </a:r>
            <a:r>
              <a:rPr lang="en-US" sz="1800" dirty="0">
                <a:latin typeface="Tekton Pro" pitchFamily="34" charset="0"/>
              </a:rPr>
              <a:t> for the straight-line </a:t>
            </a:r>
            <a:r>
              <a:rPr lang="en-US" sz="1800" dirty="0">
                <a:solidFill>
                  <a:srgbClr val="C00000"/>
                </a:solidFill>
                <a:latin typeface="Tekton Pro" pitchFamily="34" charset="0"/>
              </a:rPr>
              <a:t>fits best </a:t>
            </a:r>
            <a:r>
              <a:rPr lang="en-US" sz="1800" dirty="0">
                <a:latin typeface="Tekton Pro" pitchFamily="34" charset="0"/>
              </a:rPr>
              <a:t>to training data on modeling Y based on X</a:t>
            </a:r>
          </a:p>
          <a:p>
            <a:pPr marL="0" indent="0" eaLnBrk="1" hangingPunct="1">
              <a:buNone/>
            </a:pPr>
            <a:r>
              <a:rPr lang="en-US" sz="1800" dirty="0">
                <a:latin typeface="Tekton Pro" pitchFamily="34" charset="0"/>
              </a:rPr>
              <a:t>Simple refers to the fact that there is a </a:t>
            </a:r>
            <a:r>
              <a:rPr lang="en-US" sz="1800" dirty="0">
                <a:solidFill>
                  <a:srgbClr val="C00000"/>
                </a:solidFill>
                <a:latin typeface="Tekton Pro" pitchFamily="34" charset="0"/>
              </a:rPr>
              <a:t>single independent variable </a:t>
            </a:r>
            <a:r>
              <a:rPr lang="en-US" sz="1800" dirty="0">
                <a:latin typeface="Tekton Pro" pitchFamily="34" charset="0"/>
              </a:rPr>
              <a:t>in a linear relationship with the dependent variable </a:t>
            </a:r>
          </a:p>
        </p:txBody>
      </p:sp>
      <p:graphicFrame>
        <p:nvGraphicFramePr>
          <p:cNvPr id="16388" name="Object 6"/>
          <p:cNvGraphicFramePr>
            <a:graphicFrameLocks noGrp="1" noChangeAspect="1"/>
          </p:cNvGraphicFramePr>
          <p:nvPr>
            <p:ph sz="half" idx="2"/>
          </p:nvPr>
        </p:nvGraphicFramePr>
        <p:xfrm>
          <a:off x="1300480" y="2362201"/>
          <a:ext cx="6400800" cy="4005263"/>
        </p:xfrm>
        <a:graphic>
          <a:graphicData uri="http://schemas.openxmlformats.org/presentationml/2006/ole">
            <mc:AlternateContent xmlns:mc="http://schemas.openxmlformats.org/markup-compatibility/2006">
              <mc:Choice xmlns:v="urn:schemas-microsoft-com:vml" Requires="v">
                <p:oleObj name="Chart" r:id="rId2" imgW="6162731" imgH="3562231" progId="Excel.Chart.8">
                  <p:embed/>
                </p:oleObj>
              </mc:Choice>
              <mc:Fallback>
                <p:oleObj name="Chart" r:id="rId2" imgW="6162731" imgH="3562231" progId="Excel.Chart.8">
                  <p:embed/>
                  <p:pic>
                    <p:nvPicPr>
                      <p:cNvPr id="16388"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480" y="2362201"/>
                        <a:ext cx="6400800" cy="400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89" name="Line 8"/>
          <p:cNvSpPr>
            <a:spLocks noChangeShapeType="1"/>
          </p:cNvSpPr>
          <p:nvPr/>
        </p:nvSpPr>
        <p:spPr bwMode="auto">
          <a:xfrm flipV="1">
            <a:off x="2595880" y="3291840"/>
            <a:ext cx="4058920" cy="1889760"/>
          </a:xfrm>
          <a:prstGeom prst="line">
            <a:avLst/>
          </a:prstGeom>
          <a:noFill/>
          <a:ln w="158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a:p>
        </p:txBody>
      </p:sp>
      <p:graphicFrame>
        <p:nvGraphicFramePr>
          <p:cNvPr id="4" name="Object 3">
            <a:extLst>
              <a:ext uri="{FF2B5EF4-FFF2-40B4-BE49-F238E27FC236}">
                <a16:creationId xmlns:a16="http://schemas.microsoft.com/office/drawing/2014/main" id="{71F0A221-637A-707F-F04A-494E9E0D08A3}"/>
              </a:ext>
            </a:extLst>
          </p:cNvPr>
          <p:cNvGraphicFramePr>
            <a:graphicFrameLocks noChangeAspect="1"/>
          </p:cNvGraphicFramePr>
          <p:nvPr>
            <p:extLst>
              <p:ext uri="{D42A27DB-BD31-4B8C-83A1-F6EECF244321}">
                <p14:modId xmlns:p14="http://schemas.microsoft.com/office/powerpoint/2010/main" val="2125589636"/>
              </p:ext>
            </p:extLst>
          </p:nvPr>
        </p:nvGraphicFramePr>
        <p:xfrm>
          <a:off x="5929630" y="3687445"/>
          <a:ext cx="3067050" cy="1098550"/>
        </p:xfrm>
        <a:graphic>
          <a:graphicData uri="http://schemas.openxmlformats.org/presentationml/2006/ole">
            <mc:AlternateContent xmlns:mc="http://schemas.openxmlformats.org/markup-compatibility/2006">
              <mc:Choice xmlns:v="urn:schemas-microsoft-com:vml" Requires="v">
                <p:oleObj name="PBrush" r:id="rId4" imgW="3067200" imgH="1098720" progId="">
                  <p:embed/>
                </p:oleObj>
              </mc:Choice>
              <mc:Fallback>
                <p:oleObj name="PBrush" r:id="rId4" imgW="3067200" imgH="1098720" progId="">
                  <p:embed/>
                  <p:pic>
                    <p:nvPicPr>
                      <p:cNvPr id="4" name="Object 3">
                        <a:extLst>
                          <a:ext uri="{FF2B5EF4-FFF2-40B4-BE49-F238E27FC236}">
                            <a16:creationId xmlns:a16="http://schemas.microsoft.com/office/drawing/2014/main" id="{71F0A221-637A-707F-F04A-494E9E0D08A3}"/>
                          </a:ext>
                        </a:extLst>
                      </p:cNvPr>
                      <p:cNvPicPr/>
                      <p:nvPr/>
                    </p:nvPicPr>
                    <p:blipFill>
                      <a:blip r:embed="rId5"/>
                      <a:stretch>
                        <a:fillRect/>
                      </a:stretch>
                    </p:blipFill>
                    <p:spPr>
                      <a:xfrm>
                        <a:off x="5929630" y="3687445"/>
                        <a:ext cx="3067050" cy="1098550"/>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990903CF-001C-D9F7-BECB-54EA4305BBD0}"/>
              </a:ext>
            </a:extLst>
          </p:cNvPr>
          <p:cNvSpPr txBox="1"/>
          <p:nvPr/>
        </p:nvSpPr>
        <p:spPr>
          <a:xfrm>
            <a:off x="7939722" y="5197434"/>
            <a:ext cx="4168458" cy="923330"/>
          </a:xfrm>
          <a:prstGeom prst="rect">
            <a:avLst/>
          </a:prstGeom>
          <a:noFill/>
        </p:spPr>
        <p:txBody>
          <a:bodyPr wrap="square">
            <a:spAutoFit/>
          </a:bodyPr>
          <a:lstStyle/>
          <a:p>
            <a:r>
              <a:rPr lang="en-US" i="1" dirty="0">
                <a:solidFill>
                  <a:srgbClr val="C00000"/>
                </a:solidFill>
              </a:rPr>
              <a:t>ŷ</a:t>
            </a:r>
            <a:r>
              <a:rPr lang="en-US" dirty="0"/>
              <a:t> is the respective </a:t>
            </a:r>
            <a:r>
              <a:rPr lang="en-US" dirty="0">
                <a:solidFill>
                  <a:srgbClr val="C00000"/>
                </a:solidFill>
              </a:rPr>
              <a:t>estimate</a:t>
            </a:r>
            <a:r>
              <a:rPr lang="en-US" dirty="0"/>
              <a:t> of the </a:t>
            </a:r>
            <a:r>
              <a:rPr lang="en-US" i="1" dirty="0">
                <a:solidFill>
                  <a:srgbClr val="C00000"/>
                </a:solidFill>
              </a:rPr>
              <a:t>y</a:t>
            </a:r>
            <a:r>
              <a:rPr lang="en-US" dirty="0">
                <a:solidFill>
                  <a:srgbClr val="C00000"/>
                </a:solidFill>
              </a:rPr>
              <a:t>-value</a:t>
            </a:r>
            <a:r>
              <a:rPr lang="en-US" dirty="0"/>
              <a:t>. This means that for each </a:t>
            </a:r>
            <a:r>
              <a:rPr lang="en-US" i="1" dirty="0"/>
              <a:t>x</a:t>
            </a:r>
            <a:r>
              <a:rPr lang="en-US" dirty="0"/>
              <a:t>-value the corresponding </a:t>
            </a:r>
            <a:r>
              <a:rPr lang="en-US" i="1" dirty="0"/>
              <a:t>y</a:t>
            </a:r>
            <a:r>
              <a:rPr lang="en-US" dirty="0"/>
              <a:t>-value is estimated.</a:t>
            </a:r>
          </a:p>
        </p:txBody>
      </p:sp>
    </p:spTree>
    <p:extLst>
      <p:ext uri="{BB962C8B-B14F-4D97-AF65-F5344CB8AC3E}">
        <p14:creationId xmlns:p14="http://schemas.microsoft.com/office/powerpoint/2010/main" val="2146189251"/>
      </p:ext>
    </p:extLst>
  </p:cSld>
  <p:clrMapOvr>
    <a:masterClrMapping/>
  </p:clrMapOvr>
  <p:transition>
    <p:zo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6E07-88E5-D921-FAFB-D51CACD12AFF}"/>
              </a:ext>
            </a:extLst>
          </p:cNvPr>
          <p:cNvSpPr>
            <a:spLocks noGrp="1"/>
          </p:cNvSpPr>
          <p:nvPr>
            <p:ph type="title"/>
          </p:nvPr>
        </p:nvSpPr>
        <p:spPr/>
        <p:txBody>
          <a:bodyPr/>
          <a:lstStyle/>
          <a:p>
            <a:pPr algn="ctr"/>
            <a:r>
              <a:rPr lang="en-US" altLang="en-US" dirty="0"/>
              <a:t>Training of a Single Neuron - Example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AEE79-5B7F-586C-887F-42E36A7F102A}"/>
                  </a:ext>
                </a:extLst>
              </p:cNvPr>
              <p:cNvSpPr>
                <a:spLocks noGrp="1"/>
              </p:cNvSpPr>
              <p:nvPr>
                <p:ph idx="1"/>
              </p:nvPr>
            </p:nvSpPr>
            <p:spPr>
              <a:xfrm>
                <a:off x="512306" y="986550"/>
                <a:ext cx="11470903" cy="5891898"/>
              </a:xfrm>
            </p:spPr>
            <p:txBody>
              <a:bodyPr>
                <a:normAutofit fontScale="77500" lnSpcReduction="20000"/>
              </a:bodyPr>
              <a:lstStyle/>
              <a:p>
                <a:pPr marL="0" indent="0">
                  <a:buNone/>
                </a:pPr>
                <a:r>
                  <a:rPr lang="en-US" dirty="0">
                    <a:solidFill>
                      <a:srgbClr val="C00000"/>
                    </a:solidFill>
                  </a:rPr>
                  <a:t>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𝑊</m:t>
                            </m:r>
                          </m:e>
                          <m:sub>
                            <m:r>
                              <a:rPr lang="en-US" i="1">
                                <a:solidFill>
                                  <a:srgbClr val="C00000"/>
                                </a:solidFill>
                                <a:latin typeface="Cambria Math" panose="02040503050406030204" pitchFamily="18" charset="0"/>
                              </a:rPr>
                              <m:t>1</m:t>
                            </m:r>
                          </m:sub>
                        </m:sSub>
                      </m:den>
                    </m:f>
                    <m:r>
                      <a:rPr lang="en-US" b="0" i="0" smtClean="0">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num>
                      <m:den>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num>
                      <m:den>
                        <m:r>
                          <a:rPr lang="en-US"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𝑊</m:t>
                            </m:r>
                          </m:e>
                          <m:sub>
                            <m:r>
                              <a:rPr lang="en-US" i="1">
                                <a:solidFill>
                                  <a:srgbClr val="C00000"/>
                                </a:solidFill>
                                <a:latin typeface="Cambria Math" panose="02040503050406030204" pitchFamily="18" charset="0"/>
                              </a:rPr>
                              <m:t>1</m:t>
                            </m:r>
                          </m:sub>
                        </m:sSub>
                      </m:den>
                    </m:f>
                    <m:r>
                      <a:rPr lang="en-US" b="0" i="0" smtClean="0">
                        <a:solidFill>
                          <a:srgbClr val="C00000"/>
                        </a:solidFill>
                        <a:latin typeface="Cambria Math" panose="02040503050406030204" pitchFamily="18" charset="0"/>
                      </a:rPr>
                      <m:t>            </m:t>
                    </m:r>
                  </m:oMath>
                </a14:m>
                <a:endParaRPr lang="en-US" b="0" i="0" dirty="0">
                  <a:solidFill>
                    <a:srgbClr val="C0000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0" smtClean="0">
                          <a:solidFill>
                            <a:srgbClr val="C00000"/>
                          </a:solidFill>
                          <a:latin typeface="Cambria Math" panose="02040503050406030204" pitchFamily="18" charset="0"/>
                        </a:rPr>
                        <m:t>    </m:t>
                      </m:r>
                    </m:oMath>
                  </m:oMathPara>
                </a14:m>
                <a:endParaRPr lang="en-US" b="0" i="0" dirty="0">
                  <a:latin typeface="Cambria Math" panose="02040503050406030204" pitchFamily="18" charset="0"/>
                </a:endParaRPr>
              </a:p>
              <a:p>
                <a14:m>
                  <m:oMath xmlns:m="http://schemas.openxmlformats.org/officeDocument/2006/math">
                    <m:f>
                      <m:fPr>
                        <m:ctrlPr>
                          <a:rPr lang="en-US" i="1">
                            <a:latin typeface="Cambria Math" panose="02040503050406030204" pitchFamily="18" charset="0"/>
                          </a:rPr>
                        </m:ctrlPr>
                      </m:fPr>
                      <m:num>
                        <m:r>
                          <a:rPr lang="en-US" i="1" smtClean="0">
                            <a:latin typeface="Cambria Math" panose="02040503050406030204" pitchFamily="18" charset="0"/>
                          </a:rPr>
                          <m:t>𝜕</m:t>
                        </m:r>
                        <m:r>
                          <a:rPr lang="en-US" i="1">
                            <a:latin typeface="Cambria Math" panose="02040503050406030204" pitchFamily="18" charset="0"/>
                          </a:rPr>
                          <m:t>𝐸</m:t>
                        </m:r>
                      </m:num>
                      <m:den>
                        <m:r>
                          <a:rPr lang="en-US" i="1" smtClean="0">
                            <a:latin typeface="Cambria Math" panose="02040503050406030204" pitchFamily="18" charset="0"/>
                          </a:rPr>
                          <m:t>𝜕</m:t>
                        </m:r>
                        <m:r>
                          <a:rPr lang="en-US" i="1">
                            <a:latin typeface="Cambria Math" panose="02040503050406030204" pitchFamily="18" charset="0"/>
                          </a:rPr>
                          <m:t>𝑂</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𝑂</m:t>
                        </m:r>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r>
                          <a:rPr lang="en-US" b="0" i="1" smtClean="0">
                            <a:latin typeface="Cambria Math" panose="02040503050406030204" pitchFamily="18" charset="0"/>
                          </a:rPr>
                          <m:t>)</m:t>
                        </m:r>
                      </m:num>
                      <m:den>
                        <m:r>
                          <a:rPr lang="en-US" i="1" smtClean="0">
                            <a:latin typeface="Cambria Math" panose="02040503050406030204" pitchFamily="18" charset="0"/>
                          </a:rPr>
                          <m:t>𝜕</m:t>
                        </m:r>
                        <m:r>
                          <a:rPr lang="en-US" i="1">
                            <a:latin typeface="Cambria Math" panose="02040503050406030204" pitchFamily="18" charset="0"/>
                          </a:rPr>
                          <m:t>𝑂</m:t>
                        </m:r>
                      </m:den>
                    </m:f>
                    <m:r>
                      <a:rPr lang="en-US" b="0" i="0" smtClean="0">
                        <a:latin typeface="Cambria Math" panose="02040503050406030204" pitchFamily="18" charset="0"/>
                      </a:rPr>
                      <m:t>=2∗</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0" smtClean="0">
                            <a:latin typeface="Cambria Math" panose="02040503050406030204" pitchFamily="18" charset="0"/>
                          </a:rPr>
                          <m:t>2</m:t>
                        </m:r>
                      </m:den>
                    </m:f>
                    <m:d>
                      <m:dPr>
                        <m:ctrlPr>
                          <a:rPr lang="en-US" b="0" i="1" smtClean="0">
                            <a:latin typeface="Cambria Math" panose="02040503050406030204" pitchFamily="18" charset="0"/>
                          </a:rPr>
                        </m:ctrlPr>
                      </m:dPr>
                      <m:e>
                        <m:r>
                          <a:rPr lang="en-US" b="0" i="0" smtClean="0">
                            <a:latin typeface="Cambria Math" panose="02040503050406030204" pitchFamily="18" charset="0"/>
                          </a:rPr>
                          <m:t>−1</m:t>
                        </m:r>
                      </m:e>
                    </m:d>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𝑂</m:t>
                        </m:r>
                      </m:e>
                    </m:d>
                    <m:r>
                      <a:rPr lang="en-US" b="0" i="1" smtClean="0">
                        <a:latin typeface="Cambria Math" panose="02040503050406030204" pitchFamily="18" charset="0"/>
                      </a:rPr>
                      <m:t>=</m:t>
                    </m:r>
                    <m:r>
                      <m:rPr>
                        <m:sty m:val="p"/>
                      </m:rPr>
                      <a:rPr lang="en-US" b="0" i="0" smtClean="0">
                        <a:latin typeface="Cambria Math" panose="02040503050406030204" pitchFamily="18" charset="0"/>
                      </a:rPr>
                      <m:t>O</m:t>
                    </m:r>
                    <m:r>
                      <a:rPr lang="en-US" b="0" i="0" smtClean="0">
                        <a:latin typeface="Cambria Math" panose="02040503050406030204" pitchFamily="18" charset="0"/>
                      </a:rPr>
                      <m:t>−</m:t>
                    </m:r>
                    <m:r>
                      <m:rPr>
                        <m:sty m:val="p"/>
                      </m:rPr>
                      <a:rPr lang="en-US" b="0" i="0" smtClean="0">
                        <a:latin typeface="Cambria Math" panose="02040503050406030204" pitchFamily="18" charset="0"/>
                      </a:rPr>
                      <m:t>Y</m:t>
                    </m:r>
                    <m:r>
                      <a:rPr lang="en-US" b="0" i="0" smtClean="0">
                        <a:latin typeface="Cambria Math" panose="02040503050406030204" pitchFamily="18" charset="0"/>
                      </a:rPr>
                      <m:t>=0.5 −0=0.5</m:t>
                    </m:r>
                  </m:oMath>
                </a14:m>
                <a:endParaRPr lang="en-US" b="0" dirty="0"/>
              </a:p>
              <a:p>
                <a:pPr marL="0" indent="0">
                  <a:buNone/>
                </a:pPr>
                <a:endParaRPr lang="en-US" dirty="0"/>
              </a:p>
              <a:p>
                <a:r>
                  <a:rPr lang="en-US" dirty="0"/>
                  <a:t> </a:t>
                </a:r>
                <a14:m>
                  <m:oMath xmlns:m="http://schemas.openxmlformats.org/officeDocument/2006/math">
                    <m:f>
                      <m:fPr>
                        <m:ctrlPr>
                          <a:rPr lang="en-US" i="1">
                            <a:latin typeface="Cambria Math" panose="02040503050406030204" pitchFamily="18" charset="0"/>
                          </a:rPr>
                        </m:ctrlPr>
                      </m:fPr>
                      <m:num>
                        <m:r>
                          <a:rPr lang="en-US" i="1" smtClean="0">
                            <a:latin typeface="Cambria Math" panose="02040503050406030204" pitchFamily="18" charset="0"/>
                          </a:rPr>
                          <m:t>𝜕</m:t>
                        </m:r>
                        <m:r>
                          <a:rPr lang="en-US" i="1">
                            <a:latin typeface="Cambria Math" panose="02040503050406030204" pitchFamily="18" charset="0"/>
                          </a:rPr>
                          <m:t>𝑂</m:t>
                        </m:r>
                      </m:num>
                      <m:den>
                        <m:r>
                          <a:rPr lang="en-US" i="1" smtClean="0">
                            <a:latin typeface="Cambria Math" panose="02040503050406030204" pitchFamily="18" charset="0"/>
                          </a:rPr>
                          <m:t>𝜕</m:t>
                        </m:r>
                        <m:r>
                          <a:rPr lang="en-US" i="1">
                            <a:latin typeface="Cambria Math" panose="02040503050406030204" pitchFamily="18" charset="0"/>
                          </a:rPr>
                          <m:t>𝑠</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𝑠𝑖𝑔𝑚𝑜𝑖𝑑</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num>
                      <m:den>
                        <m:r>
                          <a:rPr lang="en-US" i="1" smtClean="0">
                            <a:latin typeface="Cambria Math" panose="02040503050406030204" pitchFamily="18" charset="0"/>
                          </a:rPr>
                          <m:t>𝜕</m:t>
                        </m:r>
                        <m:r>
                          <a:rPr lang="en-US" i="1">
                            <a:latin typeface="Cambria Math" panose="02040503050406030204" pitchFamily="18" charset="0"/>
                          </a:rPr>
                          <m:t>𝑠</m:t>
                        </m:r>
                      </m:den>
                    </m:f>
                  </m:oMath>
                </a14:m>
                <a:r>
                  <a:rPr lang="en-US" dirty="0"/>
                  <a:t> = sigmoid(s) (1-sigmoid(s)) = 0.5 (1 - 0.5) = 0.25 </a:t>
                </a:r>
              </a:p>
              <a:p>
                <a:pPr marL="0" indent="0">
                  <a:buNone/>
                </a:pPr>
                <a:endParaRPr lang="en-US" dirty="0"/>
              </a:p>
              <a:p>
                <a:r>
                  <a:rPr lang="en-US" dirty="0"/>
                  <a:t> </a:t>
                </a:r>
                <a14:m>
                  <m:oMath xmlns:m="http://schemas.openxmlformats.org/officeDocument/2006/math">
                    <m:f>
                      <m:fPr>
                        <m:ctrlPr>
                          <a:rPr lang="en-US" i="1">
                            <a:latin typeface="Cambria Math" panose="02040503050406030204" pitchFamily="18" charset="0"/>
                          </a:rPr>
                        </m:ctrlPr>
                      </m:fPr>
                      <m:num>
                        <m:r>
                          <a:rPr lang="en-US" i="1" smtClean="0">
                            <a:latin typeface="Cambria Math" panose="02040503050406030204" pitchFamily="18" charset="0"/>
                          </a:rPr>
                          <m:t>𝜕</m:t>
                        </m:r>
                        <m:r>
                          <a:rPr lang="en-US" i="1">
                            <a:latin typeface="Cambria Math" panose="02040503050406030204" pitchFamily="18" charset="0"/>
                          </a:rPr>
                          <m:t>𝑠</m:t>
                        </m:r>
                      </m:num>
                      <m:den>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den>
                    </m:f>
                  </m:oMath>
                </a14:m>
                <a:r>
                  <a:rPr lang="en-US" b="0" dirty="0"/>
                  <a:t> = </a:t>
                </a:r>
                <a14:m>
                  <m:oMath xmlns:m="http://schemas.openxmlformats.org/officeDocument/2006/math">
                    <m:f>
                      <m:fPr>
                        <m:ctrlPr>
                          <a:rPr lang="en-US" i="1">
                            <a:latin typeface="Cambria Math" panose="02040503050406030204" pitchFamily="18" charset="0"/>
                          </a:rPr>
                        </m:ctrlPr>
                      </m:fPr>
                      <m:num>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𝑋</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m:rPr>
                            <m:nor/>
                          </m:rPr>
                          <a:rPr lang="en-US" dirty="0"/>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num>
                      <m:den>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den>
                    </m:f>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a14:m>
                <a:r>
                  <a:rPr lang="en-US" b="0" dirty="0"/>
                  <a:t> = 0</a:t>
                </a:r>
              </a:p>
              <a:p>
                <a:pPr marL="0" indent="0">
                  <a:buNone/>
                </a:pPr>
                <a:endParaRPr lang="en-US" dirty="0"/>
              </a:p>
              <a:p>
                <a14:m>
                  <m:oMath xmlns:m="http://schemas.openxmlformats.org/officeDocument/2006/math">
                    <m:f>
                      <m:fPr>
                        <m:ctrlPr>
                          <a:rPr lang="en-US" i="1" smtClean="0">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𝑊</m:t>
                            </m:r>
                          </m:e>
                          <m:sub>
                            <m:r>
                              <a:rPr lang="en-US" i="1">
                                <a:solidFill>
                                  <a:srgbClr val="C00000"/>
                                </a:solidFill>
                                <a:latin typeface="Cambria Math" panose="02040503050406030204" pitchFamily="18" charset="0"/>
                              </a:rPr>
                              <m:t>1</m:t>
                            </m:r>
                          </m:sub>
                        </m:sSub>
                      </m:den>
                    </m:f>
                    <m:r>
                      <a:rPr lang="en-US" b="0" i="0" smtClean="0">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num>
                      <m:den>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num>
                      <m:den>
                        <m:r>
                          <a:rPr lang="en-US"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𝑊</m:t>
                            </m:r>
                          </m:e>
                          <m:sub>
                            <m:r>
                              <a:rPr lang="en-US" i="1">
                                <a:solidFill>
                                  <a:srgbClr val="C00000"/>
                                </a:solidFill>
                                <a:latin typeface="Cambria Math" panose="02040503050406030204" pitchFamily="18" charset="0"/>
                              </a:rPr>
                              <m:t>1</m:t>
                            </m:r>
                          </m:sub>
                        </m:sSub>
                      </m:den>
                    </m:f>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0.5∗0.25∗0 = 0</m:t>
                    </m:r>
                  </m:oMath>
                </a14:m>
                <a:endParaRPr lang="en-US" dirty="0"/>
              </a:p>
              <a:p>
                <a:endParaRPr lang="en-US" dirty="0"/>
              </a:p>
              <a:p>
                <a:pPr marL="0" indent="0">
                  <a:buNone/>
                </a:pPr>
                <a:r>
                  <a:rPr lang="en-US" dirty="0"/>
                  <a:t>Now we can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oMath>
                </a14:m>
                <a:r>
                  <a:rPr lang="en-US" dirty="0"/>
                  <a:t>:   </a:t>
                </a:r>
                <a:endParaRPr lang="en-US" i="1" dirty="0">
                  <a:latin typeface="Cambria Math" panose="02040503050406030204" pitchFamily="18" charset="0"/>
                </a:endParaRPr>
              </a:p>
              <a:p>
                <a:pPr marL="0" indent="0">
                  <a:buNone/>
                </a:pP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𝑤</m:t>
                        </m:r>
                      </m:e>
                      <m:sub>
                        <m:r>
                          <a:rPr lang="en-US" i="1">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𝑛𝑒𝑤</m:t>
                    </m:r>
                    <m:r>
                      <a:rPr lang="en-US" b="0" i="0"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b="0" i="1" smtClean="0">
                        <a:latin typeface="Cambria Math" panose="02040503050406030204" pitchFamily="18" charset="0"/>
                      </a:rPr>
                      <m:t>𝑜𝑙𝑑</m:t>
                    </m:r>
                    <m:r>
                      <a:rPr lang="en-US" b="0" i="1" smtClean="0">
                        <a:latin typeface="Cambria Math" panose="02040503050406030204" pitchFamily="18" charset="0"/>
                      </a:rPr>
                      <m:t>−</m:t>
                    </m:r>
                    <m:r>
                      <a:rPr lang="en-US" b="0" i="1" smtClean="0">
                        <a:latin typeface="Cambria Math" panose="02040503050406030204" pitchFamily="18" charset="0"/>
                      </a:rPr>
                      <m:t>𝑟𝑎𝑡𝑒</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smtClean="0">
                            <a:latin typeface="Cambria Math" panose="02040503050406030204" pitchFamily="18" charset="0"/>
                          </a:rPr>
                          <m:t>𝜕</m:t>
                        </m:r>
                        <m:r>
                          <a:rPr lang="en-US" i="1">
                            <a:latin typeface="Cambria Math" panose="02040503050406030204" pitchFamily="18" charset="0"/>
                          </a:rPr>
                          <m:t>𝐸</m:t>
                        </m:r>
                      </m:num>
                      <m:den>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1</m:t>
                            </m:r>
                          </m:sub>
                        </m:sSub>
                      </m:den>
                    </m:f>
                  </m:oMath>
                </a14:m>
                <a:r>
                  <a:rPr lang="en-US" dirty="0"/>
                  <a:t> = 0 – 0.1*0 = </a:t>
                </a:r>
                <a:r>
                  <a:rPr lang="en-US" dirty="0">
                    <a:solidFill>
                      <a:srgbClr val="C00000"/>
                    </a:solidFill>
                  </a:rPr>
                  <a:t>0</a:t>
                </a:r>
              </a:p>
              <a:p>
                <a:endParaRPr lang="en-US" b="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26AEE79-5B7F-586C-887F-42E36A7F102A}"/>
                  </a:ext>
                </a:extLst>
              </p:cNvPr>
              <p:cNvSpPr>
                <a:spLocks noGrp="1" noRot="1" noChangeAspect="1" noMove="1" noResize="1" noEditPoints="1" noAdjustHandles="1" noChangeArrowheads="1" noChangeShapeType="1" noTextEdit="1"/>
              </p:cNvSpPr>
              <p:nvPr>
                <p:ph idx="1"/>
              </p:nvPr>
            </p:nvSpPr>
            <p:spPr>
              <a:xfrm>
                <a:off x="512306" y="986550"/>
                <a:ext cx="11470903" cy="5891898"/>
              </a:xfrm>
              <a:blipFill>
                <a:blip r:embed="rId2"/>
                <a:stretch>
                  <a:fillRect l="-850" t="-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8785CB1-5863-7F95-E1A6-F2661112C9BD}"/>
                  </a:ext>
                </a:extLst>
              </p:cNvPr>
              <p:cNvSpPr txBox="1"/>
              <p:nvPr/>
            </p:nvSpPr>
            <p:spPr>
              <a:xfrm>
                <a:off x="9280634" y="1089292"/>
                <a:ext cx="2911366" cy="1868460"/>
              </a:xfrm>
              <a:prstGeom prst="rect">
                <a:avLst/>
              </a:prstGeom>
              <a:noFill/>
            </p:spPr>
            <p:txBody>
              <a:bodyPr wrap="square">
                <a:spAutoFit/>
              </a:bodyPr>
              <a:lstStyle/>
              <a:p>
                <a14:m>
                  <m:oMath xmlns:m="http://schemas.openxmlformats.org/officeDocument/2006/math">
                    <m:r>
                      <a:rPr lang="en-US" sz="1800" b="0" i="1" smtClean="0">
                        <a:solidFill>
                          <a:srgbClr val="C00000"/>
                        </a:solidFill>
                        <a:latin typeface="Cambria Math" panose="02040503050406030204" pitchFamily="18" charset="0"/>
                      </a:rPr>
                      <m:t>𝑠</m:t>
                    </m:r>
                    <m:r>
                      <a:rPr lang="en-US" sz="1800" b="0" i="1" smtClean="0">
                        <a:solidFill>
                          <a:srgbClr val="C00000"/>
                        </a:solidFill>
                        <a:latin typeface="Cambria Math" panose="02040503050406030204" pitchFamily="18" charset="0"/>
                      </a:rPr>
                      <m:t>=</m:t>
                    </m:r>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𝑋</m:t>
                        </m:r>
                      </m:e>
                      <m:sub>
                        <m:r>
                          <a:rPr lang="en-US" sz="1800" i="1">
                            <a:solidFill>
                              <a:srgbClr val="C00000"/>
                            </a:solidFill>
                            <a:latin typeface="Cambria Math" panose="02040503050406030204" pitchFamily="18" charset="0"/>
                          </a:rPr>
                          <m:t>1</m:t>
                        </m:r>
                      </m:sub>
                    </m:sSub>
                    <m:sSub>
                      <m:sSubPr>
                        <m:ctrlPr>
                          <a:rPr lang="en-US" sz="1800" i="1" smtClean="0">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𝑤</m:t>
                        </m:r>
                      </m:e>
                      <m:sub>
                        <m:r>
                          <a:rPr lang="en-US" sz="1800" i="1">
                            <a:solidFill>
                              <a:srgbClr val="C00000"/>
                            </a:solidFill>
                            <a:latin typeface="Cambria Math" panose="02040503050406030204" pitchFamily="18" charset="0"/>
                          </a:rPr>
                          <m:t>1</m:t>
                        </m:r>
                      </m:sub>
                    </m:sSub>
                  </m:oMath>
                </a14:m>
                <a:r>
                  <a:rPr lang="en-US" sz="1800" dirty="0">
                    <a:solidFill>
                      <a:srgbClr val="C00000"/>
                    </a:solidFill>
                  </a:rPr>
                  <a:t>+</a:t>
                </a:r>
                <a14:m>
                  <m:oMath xmlns:m="http://schemas.openxmlformats.org/officeDocument/2006/math">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𝑋</m:t>
                        </m:r>
                      </m:e>
                      <m:sub>
                        <m:r>
                          <a:rPr lang="en-US" sz="1800" i="1">
                            <a:solidFill>
                              <a:srgbClr val="C00000"/>
                            </a:solidFill>
                            <a:latin typeface="Cambria Math" panose="02040503050406030204" pitchFamily="18" charset="0"/>
                          </a:rPr>
                          <m:t>2</m:t>
                        </m:r>
                      </m:sub>
                    </m:sSub>
                    <m:sSub>
                      <m:sSubPr>
                        <m:ctrlPr>
                          <a:rPr lang="en-US" sz="1800" i="1" smtClean="0">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𝑤</m:t>
                        </m:r>
                      </m:e>
                      <m:sub>
                        <m:r>
                          <a:rPr lang="en-US" sz="1800" i="1">
                            <a:solidFill>
                              <a:srgbClr val="C00000"/>
                            </a:solidFill>
                            <a:latin typeface="Cambria Math" panose="02040503050406030204" pitchFamily="18" charset="0"/>
                          </a:rPr>
                          <m:t>2</m:t>
                        </m:r>
                      </m:sub>
                    </m:sSub>
                    <m:r>
                      <a:rPr lang="en-US" sz="1800" b="0" i="1" smtClean="0">
                        <a:solidFill>
                          <a:srgbClr val="C00000"/>
                        </a:solidFill>
                        <a:latin typeface="Cambria Math" panose="02040503050406030204" pitchFamily="18" charset="0"/>
                      </a:rPr>
                      <m:t>+</m:t>
                    </m:r>
                    <m:r>
                      <a:rPr lang="en-US" sz="1800" b="0" i="1" smtClean="0">
                        <a:solidFill>
                          <a:srgbClr val="C00000"/>
                        </a:solidFill>
                        <a:latin typeface="Cambria Math" panose="02040503050406030204" pitchFamily="18" charset="0"/>
                      </a:rPr>
                      <m:t>𝑏</m:t>
                    </m:r>
                  </m:oMath>
                </a14:m>
                <a:endParaRPr lang="en-US" i="1" dirty="0">
                  <a:solidFill>
                    <a:srgbClr val="C00000"/>
                  </a:solidFill>
                  <a:latin typeface="Cambria Math" panose="02040503050406030204" pitchFamily="18" charset="0"/>
                </a:endParaRPr>
              </a:p>
              <a:p>
                <a:r>
                  <a:rPr lang="en-US" sz="1800" dirty="0">
                    <a:solidFill>
                      <a:srgbClr val="C00000"/>
                    </a:solidFill>
                  </a:rPr>
                  <a:t>O= Sigmoid(s)</a:t>
                </a:r>
              </a:p>
              <a:p>
                <a:r>
                  <a:rPr lang="en-US" i="1" dirty="0">
                    <a:solidFill>
                      <a:srgbClr val="C00000"/>
                    </a:solidFill>
                    <a:latin typeface="Cambria Math" panose="02040503050406030204" pitchFamily="18" charset="0"/>
                  </a:rPr>
                  <a:t>𝐸</a:t>
                </a:r>
                <a:r>
                  <a:rPr lang="en-US" b="0" dirty="0">
                    <a:solidFill>
                      <a:srgbClr val="C00000"/>
                    </a:solidFill>
                  </a:rPr>
                  <a:t> </a:t>
                </a:r>
                <a14:m>
                  <m:oMath xmlns:m="http://schemas.openxmlformats.org/officeDocument/2006/math">
                    <m:r>
                      <a:rPr lang="en-US" b="0" i="1" smtClean="0">
                        <a:solidFill>
                          <a:srgbClr val="C00000"/>
                        </a:solidFill>
                        <a:latin typeface="Cambria Math" panose="02040503050406030204" pitchFamily="18" charset="0"/>
                      </a:rPr>
                      <m:t>= </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2</m:t>
                        </m:r>
                      </m:den>
                    </m:f>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m:t>
                        </m:r>
                      </m:e>
                      <m:sup>
                        <m:r>
                          <a:rPr lang="en-US" b="0"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 </m:t>
                    </m:r>
                  </m:oMath>
                </a14:m>
                <a:endParaRPr lang="en-US" b="0" i="1" dirty="0">
                  <a:solidFill>
                    <a:srgbClr val="C00000"/>
                  </a:solidFill>
                  <a:latin typeface="Cambria Math" panose="02040503050406030204" pitchFamily="18" charset="0"/>
                </a:endParaRPr>
              </a:p>
              <a:p>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𝑋</m:t>
                        </m:r>
                      </m:e>
                      <m:sub>
                        <m:r>
                          <a:rPr lang="en-US" i="1">
                            <a:solidFill>
                              <a:srgbClr val="C00000"/>
                            </a:solidFill>
                            <a:latin typeface="Cambria Math" panose="02040503050406030204" pitchFamily="18" charset="0"/>
                          </a:rPr>
                          <m:t>1</m:t>
                        </m:r>
                      </m:sub>
                    </m:sSub>
                  </m:oMath>
                </a14:m>
                <a:r>
                  <a:rPr lang="en-US" dirty="0">
                    <a:solidFill>
                      <a:srgbClr val="C00000"/>
                    </a:solidFill>
                  </a:rPr>
                  <a:t>=0,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𝑋</m:t>
                        </m:r>
                      </m:e>
                      <m:sub>
                        <m:r>
                          <a:rPr lang="en-US" i="1">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oMath>
                </a14:m>
                <a:r>
                  <a:rPr lang="en-US" dirty="0">
                    <a:solidFill>
                      <a:srgbClr val="C00000"/>
                    </a:solidFill>
                  </a:rPr>
                  <a:t>, Y=0</a:t>
                </a:r>
              </a:p>
              <a:p>
                <a:r>
                  <a:rPr lang="en-US" dirty="0">
                    <a:solidFill>
                      <a:srgbClr val="C00000"/>
                    </a:solidFill>
                  </a:rPr>
                  <a:t>O= 0.5</a:t>
                </a:r>
              </a:p>
              <a:p>
                <a:r>
                  <a:rPr lang="en-US" dirty="0">
                    <a:solidFill>
                      <a:srgbClr val="C00000"/>
                    </a:solidFill>
                  </a:rPr>
                  <a:t>Assume rate is 0.1</a:t>
                </a:r>
              </a:p>
            </p:txBody>
          </p:sp>
        </mc:Choice>
        <mc:Fallback xmlns="">
          <p:sp>
            <p:nvSpPr>
              <p:cNvPr id="5" name="TextBox 4">
                <a:extLst>
                  <a:ext uri="{FF2B5EF4-FFF2-40B4-BE49-F238E27FC236}">
                    <a16:creationId xmlns:a16="http://schemas.microsoft.com/office/drawing/2014/main" id="{F8785CB1-5863-7F95-E1A6-F2661112C9BD}"/>
                  </a:ext>
                </a:extLst>
              </p:cNvPr>
              <p:cNvSpPr txBox="1">
                <a:spLocks noRot="1" noChangeAspect="1" noMove="1" noResize="1" noEditPoints="1" noAdjustHandles="1" noChangeArrowheads="1" noChangeShapeType="1" noTextEdit="1"/>
              </p:cNvSpPr>
              <p:nvPr/>
            </p:nvSpPr>
            <p:spPr>
              <a:xfrm>
                <a:off x="9280634" y="1089292"/>
                <a:ext cx="2911366" cy="1868460"/>
              </a:xfrm>
              <a:prstGeom prst="rect">
                <a:avLst/>
              </a:prstGeom>
              <a:blipFill>
                <a:blip r:embed="rId3"/>
                <a:stretch>
                  <a:fillRect l="-1674" t="-1961" b="-45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720CE30-BFE5-BDD6-D374-485F92E74D1B}"/>
              </a:ext>
            </a:extLst>
          </p:cNvPr>
          <p:cNvPicPr>
            <a:picLocks noChangeAspect="1"/>
          </p:cNvPicPr>
          <p:nvPr/>
        </p:nvPicPr>
        <p:blipFill>
          <a:blip r:embed="rId4"/>
          <a:stretch>
            <a:fillRect/>
          </a:stretch>
        </p:blipFill>
        <p:spPr>
          <a:xfrm>
            <a:off x="6976152" y="4306113"/>
            <a:ext cx="5035063" cy="973952"/>
          </a:xfrm>
          <a:prstGeom prst="rect">
            <a:avLst/>
          </a:prstGeom>
        </p:spPr>
      </p:pic>
    </p:spTree>
    <p:extLst>
      <p:ext uri="{BB962C8B-B14F-4D97-AF65-F5344CB8AC3E}">
        <p14:creationId xmlns:p14="http://schemas.microsoft.com/office/powerpoint/2010/main" val="25182701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6E07-88E5-D921-FAFB-D51CACD12AFF}"/>
              </a:ext>
            </a:extLst>
          </p:cNvPr>
          <p:cNvSpPr>
            <a:spLocks noGrp="1"/>
          </p:cNvSpPr>
          <p:nvPr>
            <p:ph type="title"/>
          </p:nvPr>
        </p:nvSpPr>
        <p:spPr/>
        <p:txBody>
          <a:bodyPr/>
          <a:lstStyle/>
          <a:p>
            <a:pPr algn="ctr"/>
            <a:r>
              <a:rPr lang="en-US" altLang="en-US" dirty="0"/>
              <a:t>Training of a Single Neuron - Example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AEE79-5B7F-586C-887F-42E36A7F102A}"/>
                  </a:ext>
                </a:extLst>
              </p:cNvPr>
              <p:cNvSpPr>
                <a:spLocks noGrp="1"/>
              </p:cNvSpPr>
              <p:nvPr>
                <p:ph idx="1"/>
              </p:nvPr>
            </p:nvSpPr>
            <p:spPr>
              <a:xfrm>
                <a:off x="651748" y="986551"/>
                <a:ext cx="11470903" cy="5891898"/>
              </a:xfrm>
            </p:spPr>
            <p:txBody>
              <a:bodyPr>
                <a:normAutofit fontScale="85000" lnSpcReduction="20000"/>
              </a:bodyPr>
              <a:lstStyle/>
              <a:p>
                <a:pPr marL="0" indent="0">
                  <a:buNone/>
                </a:pPr>
                <a:r>
                  <a:rPr lang="en-US" dirty="0">
                    <a:solidFill>
                      <a:srgbClr val="C00000"/>
                    </a:solidFill>
                  </a:rPr>
                  <a:t>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𝑊</m:t>
                            </m:r>
                          </m:e>
                          <m:sub>
                            <m:r>
                              <a:rPr lang="en-US" b="0" i="1" smtClean="0">
                                <a:solidFill>
                                  <a:srgbClr val="C00000"/>
                                </a:solidFill>
                                <a:latin typeface="Cambria Math" panose="02040503050406030204" pitchFamily="18" charset="0"/>
                              </a:rPr>
                              <m:t>2</m:t>
                            </m:r>
                          </m:sub>
                        </m:sSub>
                      </m:den>
                    </m:f>
                    <m:r>
                      <a:rPr lang="en-US" b="0" i="0" smtClean="0">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num>
                      <m:den>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num>
                      <m:den>
                        <m:r>
                          <a:rPr lang="en-US"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𝑊</m:t>
                            </m:r>
                          </m:e>
                          <m:sub>
                            <m:r>
                              <a:rPr lang="en-US" b="0" i="1" smtClean="0">
                                <a:solidFill>
                                  <a:srgbClr val="C00000"/>
                                </a:solidFill>
                                <a:latin typeface="Cambria Math" panose="02040503050406030204" pitchFamily="18" charset="0"/>
                              </a:rPr>
                              <m:t>2</m:t>
                            </m:r>
                          </m:sub>
                        </m:sSub>
                      </m:den>
                    </m:f>
                    <m:r>
                      <a:rPr lang="en-US" b="0" i="0" smtClean="0">
                        <a:solidFill>
                          <a:srgbClr val="C00000"/>
                        </a:solidFill>
                        <a:latin typeface="Cambria Math" panose="02040503050406030204" pitchFamily="18" charset="0"/>
                      </a:rPr>
                      <m:t>      </m:t>
                    </m:r>
                  </m:oMath>
                </a14:m>
                <a:endParaRPr lang="en-US" b="0" i="0" dirty="0">
                  <a:solidFill>
                    <a:srgbClr val="C0000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0" smtClean="0">
                          <a:solidFill>
                            <a:srgbClr val="C00000"/>
                          </a:solidFill>
                          <a:latin typeface="Cambria Math" panose="02040503050406030204" pitchFamily="18" charset="0"/>
                        </a:rPr>
                        <m:t>          </m:t>
                      </m:r>
                    </m:oMath>
                  </m:oMathPara>
                </a14:m>
                <a:endParaRPr lang="en-US" b="0" i="0" dirty="0">
                  <a:latin typeface="Cambria Math" panose="02040503050406030204" pitchFamily="18" charset="0"/>
                </a:endParaRPr>
              </a:p>
              <a:p>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r>
                          <a:rPr lang="en-US" sz="2800" i="1">
                            <a:latin typeface="Cambria Math" panose="02040503050406030204" pitchFamily="18" charset="0"/>
                          </a:rPr>
                          <m:t>𝐸</m:t>
                        </m:r>
                      </m:num>
                      <m:den>
                        <m:r>
                          <a:rPr lang="en-US" sz="2800" i="1" smtClean="0">
                            <a:latin typeface="Cambria Math" panose="02040503050406030204" pitchFamily="18" charset="0"/>
                          </a:rPr>
                          <m:t>𝜕</m:t>
                        </m:r>
                        <m:r>
                          <a:rPr lang="en-US" sz="2800" i="1">
                            <a:latin typeface="Cambria Math" panose="02040503050406030204" pitchFamily="18" charset="0"/>
                          </a:rPr>
                          <m:t>𝑂</m:t>
                        </m:r>
                      </m:den>
                    </m:f>
                  </m:oMath>
                </a14:m>
                <a:r>
                  <a:rPr lang="en-US" sz="2800" dirty="0"/>
                  <a:t> = </a:t>
                </a:r>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r>
                          <a:rPr lang="en-US" sz="2800" i="1">
                            <a:latin typeface="Cambria Math" panose="02040503050406030204" pitchFamily="18" charset="0"/>
                          </a:rPr>
                          <m:t>(</m:t>
                        </m:r>
                        <m:r>
                          <a:rPr lang="en-US" sz="2800" i="1">
                            <a:latin typeface="Cambria Math" panose="02040503050406030204" pitchFamily="18" charset="0"/>
                          </a:rPr>
                          <m:t>𝑌</m:t>
                        </m:r>
                        <m:r>
                          <a:rPr lang="en-US" sz="2800" i="1">
                            <a:latin typeface="Cambria Math" panose="02040503050406030204" pitchFamily="18" charset="0"/>
                          </a:rPr>
                          <m:t>−</m:t>
                        </m:r>
                        <m:r>
                          <a:rPr lang="en-US" sz="2800" i="1">
                            <a:latin typeface="Cambria Math" panose="02040503050406030204" pitchFamily="18" charset="0"/>
                          </a:rPr>
                          <m:t>𝑂</m:t>
                        </m:r>
                        <m:sSup>
                          <m:sSupPr>
                            <m:ctrlPr>
                              <a:rPr lang="en-US" sz="2800" i="1">
                                <a:latin typeface="Cambria Math" panose="02040503050406030204" pitchFamily="18" charset="0"/>
                              </a:rPr>
                            </m:ctrlPr>
                          </m:sSupPr>
                          <m:e>
                            <m:r>
                              <a:rPr lang="en-US" sz="2800" i="1">
                                <a:latin typeface="Cambria Math" panose="02040503050406030204" pitchFamily="18" charset="0"/>
                              </a:rPr>
                              <m:t>)</m:t>
                            </m:r>
                          </m:e>
                          <m:sup>
                            <m:r>
                              <a:rPr lang="en-US" sz="2800" i="1">
                                <a:latin typeface="Cambria Math" panose="02040503050406030204" pitchFamily="18" charset="0"/>
                              </a:rPr>
                              <m:t>2</m:t>
                            </m:r>
                          </m:sup>
                        </m:sSup>
                        <m:r>
                          <a:rPr lang="en-US" sz="2800" b="0" i="1" smtClean="0">
                            <a:latin typeface="Cambria Math" panose="02040503050406030204" pitchFamily="18" charset="0"/>
                          </a:rPr>
                          <m:t>)</m:t>
                        </m:r>
                      </m:num>
                      <m:den>
                        <m:r>
                          <a:rPr lang="en-US" sz="2800" i="1" smtClean="0">
                            <a:latin typeface="Cambria Math" panose="02040503050406030204" pitchFamily="18" charset="0"/>
                          </a:rPr>
                          <m:t>𝜕</m:t>
                        </m:r>
                        <m:r>
                          <a:rPr lang="en-US" sz="2800" i="1">
                            <a:latin typeface="Cambria Math" panose="02040503050406030204" pitchFamily="18" charset="0"/>
                          </a:rPr>
                          <m:t>𝑂</m:t>
                        </m:r>
                      </m:den>
                    </m:f>
                    <m:r>
                      <a:rPr lang="en-US" sz="2800" b="0" i="0" smtClean="0">
                        <a:latin typeface="Cambria Math" panose="02040503050406030204" pitchFamily="18" charset="0"/>
                      </a:rPr>
                      <m:t>=</m:t>
                    </m:r>
                    <m:r>
                      <m:rPr>
                        <m:sty m:val="p"/>
                      </m:rPr>
                      <a:rPr lang="en-US" sz="2800" b="0" i="0" smtClean="0">
                        <a:latin typeface="Cambria Math" panose="02040503050406030204" pitchFamily="18" charset="0"/>
                      </a:rPr>
                      <m:t>O</m:t>
                    </m:r>
                    <m:r>
                      <a:rPr lang="en-US" sz="2800" b="0" i="0" smtClean="0">
                        <a:latin typeface="Cambria Math" panose="02040503050406030204" pitchFamily="18" charset="0"/>
                      </a:rPr>
                      <m:t>−</m:t>
                    </m:r>
                    <m:r>
                      <m:rPr>
                        <m:sty m:val="p"/>
                      </m:rPr>
                      <a:rPr lang="en-US" sz="2800" b="0" i="0" smtClean="0">
                        <a:latin typeface="Cambria Math" panose="02040503050406030204" pitchFamily="18" charset="0"/>
                      </a:rPr>
                      <m:t>Y</m:t>
                    </m:r>
                    <m:r>
                      <a:rPr lang="en-US" sz="2800" b="0" i="0" smtClean="0">
                        <a:latin typeface="Cambria Math" panose="02040503050406030204" pitchFamily="18" charset="0"/>
                      </a:rPr>
                      <m:t>=</m:t>
                    </m:r>
                    <m:r>
                      <a:rPr lang="en-US" sz="2800" b="0" i="0" smtClean="0">
                        <a:latin typeface="Cambria Math" panose="02040503050406030204" pitchFamily="18" charset="0"/>
                      </a:rPr>
                      <m:t>0</m:t>
                    </m:r>
                    <m:r>
                      <a:rPr lang="en-US" sz="2800" b="0" i="0" smtClean="0">
                        <a:latin typeface="Cambria Math" panose="02040503050406030204" pitchFamily="18" charset="0"/>
                      </a:rPr>
                      <m:t>.</m:t>
                    </m:r>
                    <m:r>
                      <a:rPr lang="en-US" sz="2800" b="0" i="0" smtClean="0">
                        <a:latin typeface="Cambria Math" panose="02040503050406030204" pitchFamily="18" charset="0"/>
                      </a:rPr>
                      <m:t>5</m:t>
                    </m:r>
                    <m:r>
                      <a:rPr lang="en-US" sz="2800" b="0" i="0" smtClean="0">
                        <a:latin typeface="Cambria Math" panose="02040503050406030204" pitchFamily="18" charset="0"/>
                      </a:rPr>
                      <m:t> −</m:t>
                    </m:r>
                    <m:r>
                      <a:rPr lang="en-US" sz="2800" b="0" i="0" smtClean="0">
                        <a:latin typeface="Cambria Math" panose="02040503050406030204" pitchFamily="18" charset="0"/>
                      </a:rPr>
                      <m:t>0</m:t>
                    </m:r>
                    <m:r>
                      <a:rPr lang="en-US" sz="2800" b="0" i="0" smtClean="0">
                        <a:latin typeface="Cambria Math" panose="02040503050406030204" pitchFamily="18" charset="0"/>
                      </a:rPr>
                      <m:t>=</m:t>
                    </m:r>
                    <m:r>
                      <a:rPr lang="en-US" sz="2800" b="0" i="0" smtClean="0">
                        <a:latin typeface="Cambria Math" panose="02040503050406030204" pitchFamily="18" charset="0"/>
                      </a:rPr>
                      <m:t>0</m:t>
                    </m:r>
                    <m:r>
                      <a:rPr lang="en-US" sz="2800" b="0" i="0" smtClean="0">
                        <a:latin typeface="Cambria Math" panose="02040503050406030204" pitchFamily="18" charset="0"/>
                      </a:rPr>
                      <m:t>.</m:t>
                    </m:r>
                    <m:r>
                      <a:rPr lang="en-US" sz="2800" b="0" i="0" smtClean="0">
                        <a:latin typeface="Cambria Math" panose="02040503050406030204" pitchFamily="18" charset="0"/>
                      </a:rPr>
                      <m:t>5</m:t>
                    </m:r>
                  </m:oMath>
                </a14:m>
                <a:endParaRPr lang="en-US" sz="2800" dirty="0"/>
              </a:p>
              <a:p>
                <a:pPr marL="0" indent="0">
                  <a:buNone/>
                </a:pPr>
                <a:endParaRPr lang="en-US" sz="2800" dirty="0"/>
              </a:p>
              <a:p>
                <a:r>
                  <a:rPr lang="en-US" sz="2800" dirty="0"/>
                  <a:t> </a:t>
                </a:r>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r>
                          <a:rPr lang="en-US" sz="2800" i="1">
                            <a:latin typeface="Cambria Math" panose="02040503050406030204" pitchFamily="18" charset="0"/>
                          </a:rPr>
                          <m:t>𝑂</m:t>
                        </m:r>
                      </m:num>
                      <m:den>
                        <m:r>
                          <a:rPr lang="en-US" sz="2800" i="1" smtClean="0">
                            <a:latin typeface="Cambria Math" panose="02040503050406030204" pitchFamily="18" charset="0"/>
                          </a:rPr>
                          <m:t>𝜕</m:t>
                        </m:r>
                        <m:r>
                          <a:rPr lang="en-US" sz="2800" i="1">
                            <a:latin typeface="Cambria Math" panose="02040503050406030204" pitchFamily="18" charset="0"/>
                          </a:rPr>
                          <m:t>𝑠</m:t>
                        </m:r>
                      </m:den>
                    </m:f>
                  </m:oMath>
                </a14:m>
                <a:r>
                  <a:rPr lang="en-US" sz="2800" dirty="0"/>
                  <a:t> = </a:t>
                </a:r>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r>
                          <a:rPr lang="en-US" sz="2800" b="0" i="1" smtClean="0">
                            <a:latin typeface="Cambria Math" panose="02040503050406030204" pitchFamily="18" charset="0"/>
                          </a:rPr>
                          <m:t>(</m:t>
                        </m:r>
                        <m:r>
                          <a:rPr lang="en-US" sz="2800" b="0" i="1" smtClean="0">
                            <a:latin typeface="Cambria Math" panose="02040503050406030204" pitchFamily="18" charset="0"/>
                          </a:rPr>
                          <m:t>𝑠𝑖𝑔𝑚𝑜𝑖𝑑</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𝑠</m:t>
                            </m:r>
                          </m:e>
                        </m:d>
                        <m:r>
                          <a:rPr lang="en-US" sz="2800" b="0" i="1" smtClean="0">
                            <a:latin typeface="Cambria Math" panose="02040503050406030204" pitchFamily="18" charset="0"/>
                          </a:rPr>
                          <m:t>)</m:t>
                        </m:r>
                      </m:num>
                      <m:den>
                        <m:r>
                          <a:rPr lang="en-US" sz="2800" i="1" smtClean="0">
                            <a:latin typeface="Cambria Math" panose="02040503050406030204" pitchFamily="18" charset="0"/>
                          </a:rPr>
                          <m:t>𝜕</m:t>
                        </m:r>
                        <m:r>
                          <a:rPr lang="en-US" sz="2800" i="1">
                            <a:latin typeface="Cambria Math" panose="02040503050406030204" pitchFamily="18" charset="0"/>
                          </a:rPr>
                          <m:t>𝑠</m:t>
                        </m:r>
                      </m:den>
                    </m:f>
                  </m:oMath>
                </a14:m>
                <a:r>
                  <a:rPr lang="en-US" sz="2800" dirty="0"/>
                  <a:t> = Sigmoid(s) (1-Sigmoid(s)) = 0.5 (1-0.5) = 0.25 </a:t>
                </a:r>
              </a:p>
              <a:p>
                <a:pPr marL="0" indent="0">
                  <a:buNone/>
                </a:pPr>
                <a:endParaRPr lang="en-US" sz="2800" dirty="0"/>
              </a:p>
              <a:p>
                <a:r>
                  <a:rPr lang="en-US" sz="2800" dirty="0"/>
                  <a:t> </a:t>
                </a:r>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r>
                          <a:rPr lang="en-US" sz="2800" i="1">
                            <a:latin typeface="Cambria Math" panose="02040503050406030204" pitchFamily="18" charset="0"/>
                          </a:rPr>
                          <m:t>𝑠</m:t>
                        </m:r>
                      </m:num>
                      <m:den>
                        <m:r>
                          <a:rPr lang="en-US" sz="280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𝑊</m:t>
                            </m:r>
                          </m:e>
                          <m:sub>
                            <m:r>
                              <a:rPr lang="en-US" sz="2800" b="0" i="1" smtClean="0">
                                <a:latin typeface="Cambria Math" panose="02040503050406030204" pitchFamily="18" charset="0"/>
                              </a:rPr>
                              <m:t>2</m:t>
                            </m:r>
                          </m:sub>
                        </m:sSub>
                      </m:den>
                    </m:f>
                  </m:oMath>
                </a14:m>
                <a:r>
                  <a:rPr lang="en-US" sz="2800" b="0" dirty="0"/>
                  <a:t> = </a:t>
                </a:r>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sSub>
                          <m:sSubPr>
                            <m:ctrlPr>
                              <a:rPr lang="en-US" sz="2800" i="1">
                                <a:latin typeface="Cambria Math" panose="02040503050406030204" pitchFamily="18" charset="0"/>
                              </a:rPr>
                            </m:ctrlPr>
                          </m:sSubPr>
                          <m:e>
                            <m:r>
                              <a:rPr lang="en-US" sz="2800" b="0" i="1" smtClean="0">
                                <a:latin typeface="Cambria Math" panose="02040503050406030204" pitchFamily="18" charset="0"/>
                              </a:rPr>
                              <m:t>(</m:t>
                            </m:r>
                            <m:r>
                              <a:rPr lang="en-US" sz="2800" i="1">
                                <a:latin typeface="Cambria Math" panose="02040503050406030204" pitchFamily="18" charset="0"/>
                              </a:rPr>
                              <m:t>𝑋</m:t>
                            </m:r>
                          </m:e>
                          <m:sub>
                            <m:r>
                              <a:rPr lang="en-US" sz="2800" i="1">
                                <a:latin typeface="Cambria Math" panose="02040503050406030204" pitchFamily="18" charset="0"/>
                              </a:rPr>
                              <m:t>1</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1</m:t>
                            </m:r>
                          </m:sub>
                        </m:sSub>
                        <m:r>
                          <m:rPr>
                            <m:nor/>
                          </m:rPr>
                          <a:rPr lang="en-US" sz="2800" dirty="0"/>
                          <m:t>+</m:t>
                        </m:r>
                        <m:sSub>
                          <m:sSubPr>
                            <m:ctrlPr>
                              <a:rPr lang="en-US" sz="2800" i="1">
                                <a:latin typeface="Cambria Math" panose="02040503050406030204" pitchFamily="18" charset="0"/>
                              </a:rPr>
                            </m:ctrlPr>
                          </m:sSubPr>
                          <m:e>
                            <m:r>
                              <a:rPr lang="en-US" sz="2800" i="1">
                                <a:latin typeface="Cambria Math" panose="02040503050406030204" pitchFamily="18" charset="0"/>
                              </a:rPr>
                              <m:t>𝑋</m:t>
                            </m:r>
                          </m:e>
                          <m:sub>
                            <m:r>
                              <a:rPr lang="en-US" sz="2800" i="1">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i="1">
                            <a:latin typeface="Cambria Math" panose="02040503050406030204" pitchFamily="18" charset="0"/>
                          </a:rPr>
                          <m:t>𝑏</m:t>
                        </m:r>
                        <m:r>
                          <a:rPr lang="en-US" sz="2800" b="0" i="1" smtClean="0">
                            <a:latin typeface="Cambria Math" panose="02040503050406030204" pitchFamily="18" charset="0"/>
                          </a:rPr>
                          <m:t>)</m:t>
                        </m:r>
                      </m:num>
                      <m:den>
                        <m:r>
                          <a:rPr lang="en-US" sz="280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𝑊</m:t>
                            </m:r>
                          </m:e>
                          <m:sub>
                            <m:r>
                              <a:rPr lang="en-US" sz="2800" b="0" i="1" smtClean="0">
                                <a:latin typeface="Cambria Math" panose="02040503050406030204" pitchFamily="18" charset="0"/>
                              </a:rPr>
                              <m:t>2</m:t>
                            </m:r>
                          </m:sub>
                        </m:sSub>
                      </m:den>
                    </m:f>
                    <m:r>
                      <a:rPr lang="en-US" sz="2800" b="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𝑋</m:t>
                        </m:r>
                      </m:e>
                      <m:sub>
                        <m:r>
                          <a:rPr lang="en-US" sz="2800" b="0" i="1" smtClean="0">
                            <a:latin typeface="Cambria Math" panose="02040503050406030204" pitchFamily="18" charset="0"/>
                          </a:rPr>
                          <m:t>2</m:t>
                        </m:r>
                      </m:sub>
                    </m:sSub>
                  </m:oMath>
                </a14:m>
                <a:r>
                  <a:rPr lang="en-US" sz="2800" b="0" dirty="0"/>
                  <a:t> = 1</a:t>
                </a:r>
              </a:p>
              <a:p>
                <a:pPr marL="0" indent="0">
                  <a:buNone/>
                </a:pPr>
                <a:endParaRPr lang="en-US" sz="2800" dirty="0"/>
              </a:p>
              <a:p>
                <a14:m>
                  <m:oMath xmlns:m="http://schemas.openxmlformats.org/officeDocument/2006/math">
                    <m:f>
                      <m:fPr>
                        <m:ctrlPr>
                          <a:rPr lang="en-US" i="1" smtClean="0">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𝑊</m:t>
                            </m:r>
                          </m:e>
                          <m:sub>
                            <m:r>
                              <a:rPr lang="en-US" b="0" i="1" smtClean="0">
                                <a:solidFill>
                                  <a:srgbClr val="C00000"/>
                                </a:solidFill>
                                <a:latin typeface="Cambria Math" panose="02040503050406030204" pitchFamily="18" charset="0"/>
                              </a:rPr>
                              <m:t>2</m:t>
                            </m:r>
                          </m:sub>
                        </m:sSub>
                      </m:den>
                    </m:f>
                    <m:r>
                      <a:rPr lang="en-US" b="0" i="0" smtClean="0">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num>
                      <m:den>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num>
                      <m:den>
                        <m:r>
                          <a:rPr lang="en-US"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𝑊</m:t>
                            </m:r>
                          </m:e>
                          <m:sub>
                            <m:r>
                              <a:rPr lang="en-US" b="0" i="1" smtClean="0">
                                <a:solidFill>
                                  <a:srgbClr val="C00000"/>
                                </a:solidFill>
                                <a:latin typeface="Cambria Math" panose="02040503050406030204" pitchFamily="18" charset="0"/>
                              </a:rPr>
                              <m:t>2</m:t>
                            </m:r>
                          </m:sub>
                        </m:sSub>
                      </m:den>
                    </m:f>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0</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5</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0</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25</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125</m:t>
                    </m:r>
                  </m:oMath>
                </a14:m>
                <a:endParaRPr lang="en-US" b="0" dirty="0"/>
              </a:p>
              <a:p>
                <a:endParaRPr lang="en-US" dirty="0"/>
              </a:p>
              <a:p>
                <a:pPr marL="0" indent="0">
                  <a:buNone/>
                </a:pPr>
                <a:r>
                  <a:rPr lang="en-US" dirty="0"/>
                  <a:t>Now we can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r>
                  <a:rPr lang="en-US" dirty="0"/>
                  <a:t>:   </a:t>
                </a:r>
                <a:endParaRPr lang="en-US" i="1" dirty="0">
                  <a:latin typeface="Cambria Math" panose="02040503050406030204" pitchFamily="18" charset="0"/>
                </a:endParaRPr>
              </a:p>
              <a:p>
                <a:pPr marL="0" indent="0">
                  <a:buNone/>
                </a:pP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𝑤</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𝑛𝑒𝑤</m:t>
                    </m:r>
                    <m:r>
                      <a:rPr lang="en-US" b="0" i="0"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𝑜𝑙𝑑</m:t>
                    </m:r>
                    <m:r>
                      <a:rPr lang="en-US" b="0" i="1" smtClean="0">
                        <a:latin typeface="Cambria Math" panose="02040503050406030204" pitchFamily="18" charset="0"/>
                      </a:rPr>
                      <m:t>−</m:t>
                    </m:r>
                    <m:r>
                      <a:rPr lang="en-US" b="0" i="1" smtClean="0">
                        <a:latin typeface="Cambria Math" panose="02040503050406030204" pitchFamily="18" charset="0"/>
                      </a:rPr>
                      <m:t>𝑟𝑎𝑡𝑒</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smtClean="0">
                            <a:latin typeface="Cambria Math" panose="02040503050406030204" pitchFamily="18" charset="0"/>
                          </a:rPr>
                          <m:t>𝜕</m:t>
                        </m:r>
                        <m:r>
                          <a:rPr lang="en-US" i="1">
                            <a:latin typeface="Cambria Math" panose="02040503050406030204" pitchFamily="18" charset="0"/>
                          </a:rPr>
                          <m:t>𝐸</m:t>
                        </m:r>
                      </m:num>
                      <m:den>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2</m:t>
                            </m:r>
                          </m:sub>
                        </m:sSub>
                      </m:den>
                    </m:f>
                  </m:oMath>
                </a14:m>
                <a:r>
                  <a:rPr lang="en-US" dirty="0"/>
                  <a:t> = 0 – 0.1*0.125 = </a:t>
                </a:r>
                <a:r>
                  <a:rPr lang="en-US" dirty="0">
                    <a:solidFill>
                      <a:srgbClr val="C00000"/>
                    </a:solidFill>
                  </a:rPr>
                  <a:t>-0.0125</a:t>
                </a:r>
              </a:p>
              <a:p>
                <a:endParaRPr lang="en-US" b="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26AEE79-5B7F-586C-887F-42E36A7F102A}"/>
                  </a:ext>
                </a:extLst>
              </p:cNvPr>
              <p:cNvSpPr>
                <a:spLocks noGrp="1" noRot="1" noChangeAspect="1" noMove="1" noResize="1" noEditPoints="1" noAdjustHandles="1" noChangeArrowheads="1" noChangeShapeType="1" noTextEdit="1"/>
              </p:cNvSpPr>
              <p:nvPr>
                <p:ph idx="1"/>
              </p:nvPr>
            </p:nvSpPr>
            <p:spPr>
              <a:xfrm>
                <a:off x="651748" y="986551"/>
                <a:ext cx="11470903" cy="5891898"/>
              </a:xfrm>
              <a:blipFill>
                <a:blip r:embed="rId2"/>
                <a:stretch>
                  <a:fillRect l="-1010" t="-1035" b="-4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B485DAA-521A-93F4-0BEB-FA03A9A572F9}"/>
                  </a:ext>
                </a:extLst>
              </p:cNvPr>
              <p:cNvSpPr txBox="1"/>
              <p:nvPr/>
            </p:nvSpPr>
            <p:spPr>
              <a:xfrm>
                <a:off x="9280634" y="1089292"/>
                <a:ext cx="2911366" cy="1868460"/>
              </a:xfrm>
              <a:prstGeom prst="rect">
                <a:avLst/>
              </a:prstGeom>
              <a:noFill/>
            </p:spPr>
            <p:txBody>
              <a:bodyPr wrap="square">
                <a:spAutoFit/>
              </a:bodyPr>
              <a:lstStyle/>
              <a:p>
                <a14:m>
                  <m:oMath xmlns:m="http://schemas.openxmlformats.org/officeDocument/2006/math">
                    <m:r>
                      <a:rPr lang="en-US" sz="1800" b="0" i="1" smtClean="0">
                        <a:solidFill>
                          <a:srgbClr val="C00000"/>
                        </a:solidFill>
                        <a:latin typeface="Cambria Math" panose="02040503050406030204" pitchFamily="18" charset="0"/>
                      </a:rPr>
                      <m:t>𝑠</m:t>
                    </m:r>
                    <m:r>
                      <a:rPr lang="en-US" sz="1800" b="0" i="1" smtClean="0">
                        <a:solidFill>
                          <a:srgbClr val="C00000"/>
                        </a:solidFill>
                        <a:latin typeface="Cambria Math" panose="02040503050406030204" pitchFamily="18" charset="0"/>
                      </a:rPr>
                      <m:t>=</m:t>
                    </m:r>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𝑋</m:t>
                        </m:r>
                      </m:e>
                      <m:sub>
                        <m:r>
                          <a:rPr lang="en-US" sz="1800" i="1">
                            <a:solidFill>
                              <a:srgbClr val="C00000"/>
                            </a:solidFill>
                            <a:latin typeface="Cambria Math" panose="02040503050406030204" pitchFamily="18" charset="0"/>
                          </a:rPr>
                          <m:t>1</m:t>
                        </m:r>
                      </m:sub>
                    </m:sSub>
                    <m:sSub>
                      <m:sSubPr>
                        <m:ctrlPr>
                          <a:rPr lang="en-US" sz="1800" i="1" smtClean="0">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𝑤</m:t>
                        </m:r>
                      </m:e>
                      <m:sub>
                        <m:r>
                          <a:rPr lang="en-US" sz="1800" i="1">
                            <a:solidFill>
                              <a:srgbClr val="C00000"/>
                            </a:solidFill>
                            <a:latin typeface="Cambria Math" panose="02040503050406030204" pitchFamily="18" charset="0"/>
                          </a:rPr>
                          <m:t>1</m:t>
                        </m:r>
                      </m:sub>
                    </m:sSub>
                  </m:oMath>
                </a14:m>
                <a:r>
                  <a:rPr lang="en-US" sz="1800" dirty="0">
                    <a:solidFill>
                      <a:srgbClr val="C00000"/>
                    </a:solidFill>
                  </a:rPr>
                  <a:t>+</a:t>
                </a:r>
                <a14:m>
                  <m:oMath xmlns:m="http://schemas.openxmlformats.org/officeDocument/2006/math">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𝑋</m:t>
                        </m:r>
                      </m:e>
                      <m:sub>
                        <m:r>
                          <a:rPr lang="en-US" sz="1800" i="1">
                            <a:solidFill>
                              <a:srgbClr val="C00000"/>
                            </a:solidFill>
                            <a:latin typeface="Cambria Math" panose="02040503050406030204" pitchFamily="18" charset="0"/>
                          </a:rPr>
                          <m:t>2</m:t>
                        </m:r>
                      </m:sub>
                    </m:sSub>
                    <m:sSub>
                      <m:sSubPr>
                        <m:ctrlPr>
                          <a:rPr lang="en-US" sz="1800" i="1" smtClean="0">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𝑤</m:t>
                        </m:r>
                      </m:e>
                      <m:sub>
                        <m:r>
                          <a:rPr lang="en-US" sz="1800" i="1">
                            <a:solidFill>
                              <a:srgbClr val="C00000"/>
                            </a:solidFill>
                            <a:latin typeface="Cambria Math" panose="02040503050406030204" pitchFamily="18" charset="0"/>
                          </a:rPr>
                          <m:t>2</m:t>
                        </m:r>
                      </m:sub>
                    </m:sSub>
                    <m:r>
                      <a:rPr lang="en-US" sz="1800" b="0" i="1" smtClean="0">
                        <a:solidFill>
                          <a:srgbClr val="C00000"/>
                        </a:solidFill>
                        <a:latin typeface="Cambria Math" panose="02040503050406030204" pitchFamily="18" charset="0"/>
                      </a:rPr>
                      <m:t>+</m:t>
                    </m:r>
                    <m:r>
                      <a:rPr lang="en-US" sz="1800" b="0" i="1" smtClean="0">
                        <a:solidFill>
                          <a:srgbClr val="C00000"/>
                        </a:solidFill>
                        <a:latin typeface="Cambria Math" panose="02040503050406030204" pitchFamily="18" charset="0"/>
                      </a:rPr>
                      <m:t>𝑏</m:t>
                    </m:r>
                  </m:oMath>
                </a14:m>
                <a:endParaRPr lang="en-US" i="1" dirty="0">
                  <a:solidFill>
                    <a:srgbClr val="C00000"/>
                  </a:solidFill>
                  <a:latin typeface="Cambria Math" panose="02040503050406030204" pitchFamily="18" charset="0"/>
                </a:endParaRPr>
              </a:p>
              <a:p>
                <a:r>
                  <a:rPr lang="en-US" sz="1800" dirty="0">
                    <a:solidFill>
                      <a:srgbClr val="C00000"/>
                    </a:solidFill>
                  </a:rPr>
                  <a:t>O= Sigmoid(s)</a:t>
                </a:r>
              </a:p>
              <a:p>
                <a:r>
                  <a:rPr lang="en-US" i="1" dirty="0">
                    <a:solidFill>
                      <a:srgbClr val="C00000"/>
                    </a:solidFill>
                    <a:latin typeface="Cambria Math" panose="02040503050406030204" pitchFamily="18" charset="0"/>
                  </a:rPr>
                  <a:t>𝐸</a:t>
                </a:r>
                <a:r>
                  <a:rPr lang="en-US" b="0" dirty="0">
                    <a:solidFill>
                      <a:srgbClr val="C00000"/>
                    </a:solidFill>
                  </a:rPr>
                  <a:t> </a:t>
                </a:r>
                <a14:m>
                  <m:oMath xmlns:m="http://schemas.openxmlformats.org/officeDocument/2006/math">
                    <m:r>
                      <a:rPr lang="en-US" b="0" i="1" smtClean="0">
                        <a:solidFill>
                          <a:srgbClr val="C00000"/>
                        </a:solidFill>
                        <a:latin typeface="Cambria Math" panose="02040503050406030204" pitchFamily="18" charset="0"/>
                      </a:rPr>
                      <m:t>= </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2</m:t>
                        </m:r>
                      </m:den>
                    </m:f>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m:t>
                        </m:r>
                      </m:e>
                      <m:sup>
                        <m:r>
                          <a:rPr lang="en-US" b="0"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 </m:t>
                    </m:r>
                  </m:oMath>
                </a14:m>
                <a:endParaRPr lang="en-US" b="0" i="1" dirty="0">
                  <a:solidFill>
                    <a:srgbClr val="C00000"/>
                  </a:solidFill>
                  <a:latin typeface="Cambria Math" panose="02040503050406030204" pitchFamily="18" charset="0"/>
                </a:endParaRPr>
              </a:p>
              <a:p>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𝑋</m:t>
                        </m:r>
                      </m:e>
                      <m:sub>
                        <m:r>
                          <a:rPr lang="en-US" i="1">
                            <a:solidFill>
                              <a:srgbClr val="C00000"/>
                            </a:solidFill>
                            <a:latin typeface="Cambria Math" panose="02040503050406030204" pitchFamily="18" charset="0"/>
                          </a:rPr>
                          <m:t>1</m:t>
                        </m:r>
                      </m:sub>
                    </m:sSub>
                  </m:oMath>
                </a14:m>
                <a:r>
                  <a:rPr lang="en-US" dirty="0">
                    <a:solidFill>
                      <a:srgbClr val="C00000"/>
                    </a:solidFill>
                  </a:rPr>
                  <a:t>=0,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𝑋</m:t>
                        </m:r>
                      </m:e>
                      <m:sub>
                        <m:r>
                          <a:rPr lang="en-US" i="1">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oMath>
                </a14:m>
                <a:r>
                  <a:rPr lang="en-US" dirty="0">
                    <a:solidFill>
                      <a:srgbClr val="C00000"/>
                    </a:solidFill>
                  </a:rPr>
                  <a:t>, Y=0</a:t>
                </a:r>
              </a:p>
              <a:p>
                <a:r>
                  <a:rPr lang="en-US" dirty="0">
                    <a:solidFill>
                      <a:srgbClr val="C00000"/>
                    </a:solidFill>
                  </a:rPr>
                  <a:t>O= 0.5</a:t>
                </a:r>
              </a:p>
              <a:p>
                <a:r>
                  <a:rPr lang="en-US" dirty="0">
                    <a:solidFill>
                      <a:srgbClr val="C00000"/>
                    </a:solidFill>
                  </a:rPr>
                  <a:t>Assume rate is 0.1</a:t>
                </a:r>
              </a:p>
            </p:txBody>
          </p:sp>
        </mc:Choice>
        <mc:Fallback xmlns="">
          <p:sp>
            <p:nvSpPr>
              <p:cNvPr id="4" name="TextBox 3">
                <a:extLst>
                  <a:ext uri="{FF2B5EF4-FFF2-40B4-BE49-F238E27FC236}">
                    <a16:creationId xmlns:a16="http://schemas.microsoft.com/office/drawing/2014/main" id="{AB485DAA-521A-93F4-0BEB-FA03A9A572F9}"/>
                  </a:ext>
                </a:extLst>
              </p:cNvPr>
              <p:cNvSpPr txBox="1">
                <a:spLocks noRot="1" noChangeAspect="1" noMove="1" noResize="1" noEditPoints="1" noAdjustHandles="1" noChangeArrowheads="1" noChangeShapeType="1" noTextEdit="1"/>
              </p:cNvSpPr>
              <p:nvPr/>
            </p:nvSpPr>
            <p:spPr>
              <a:xfrm>
                <a:off x="9280634" y="1089292"/>
                <a:ext cx="2911366" cy="1868460"/>
              </a:xfrm>
              <a:prstGeom prst="rect">
                <a:avLst/>
              </a:prstGeom>
              <a:blipFill>
                <a:blip r:embed="rId3"/>
                <a:stretch>
                  <a:fillRect l="-1674" t="-1961" b="-4575"/>
                </a:stretch>
              </a:blipFill>
            </p:spPr>
            <p:txBody>
              <a:bodyPr/>
              <a:lstStyle/>
              <a:p>
                <a:r>
                  <a:rPr lang="en-US">
                    <a:noFill/>
                  </a:rPr>
                  <a:t> </a:t>
                </a:r>
              </a:p>
            </p:txBody>
          </p:sp>
        </mc:Fallback>
      </mc:AlternateContent>
    </p:spTree>
    <p:extLst>
      <p:ext uri="{BB962C8B-B14F-4D97-AF65-F5344CB8AC3E}">
        <p14:creationId xmlns:p14="http://schemas.microsoft.com/office/powerpoint/2010/main" val="18344668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6E07-88E5-D921-FAFB-D51CACD12AFF}"/>
              </a:ext>
            </a:extLst>
          </p:cNvPr>
          <p:cNvSpPr>
            <a:spLocks noGrp="1"/>
          </p:cNvSpPr>
          <p:nvPr>
            <p:ph type="title"/>
          </p:nvPr>
        </p:nvSpPr>
        <p:spPr/>
        <p:txBody>
          <a:bodyPr/>
          <a:lstStyle/>
          <a:p>
            <a:pPr algn="ctr"/>
            <a:r>
              <a:rPr lang="en-US" altLang="en-US" dirty="0"/>
              <a:t>Training of a Single Neuron - Example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AEE79-5B7F-586C-887F-42E36A7F102A}"/>
                  </a:ext>
                </a:extLst>
              </p:cNvPr>
              <p:cNvSpPr>
                <a:spLocks noGrp="1"/>
              </p:cNvSpPr>
              <p:nvPr>
                <p:ph idx="1"/>
              </p:nvPr>
            </p:nvSpPr>
            <p:spPr>
              <a:xfrm>
                <a:off x="502032" y="996824"/>
                <a:ext cx="11470903" cy="5912546"/>
              </a:xfrm>
            </p:spPr>
            <p:txBody>
              <a:bodyPr>
                <a:normAutofit fontScale="85000" lnSpcReduction="20000"/>
              </a:bodyPr>
              <a:lstStyle/>
              <a:p>
                <a:pPr marL="0" indent="0">
                  <a:buNone/>
                </a:pPr>
                <a:r>
                  <a:rPr lang="en-US" dirty="0">
                    <a:solidFill>
                      <a:srgbClr val="C00000"/>
                    </a:solidFill>
                  </a:rPr>
                  <a:t>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𝑏</m:t>
                        </m:r>
                      </m:den>
                    </m:f>
                    <m:r>
                      <a:rPr lang="en-US">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num>
                      <m:den>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num>
                      <m:den>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𝑏</m:t>
                        </m:r>
                      </m:den>
                    </m:f>
                  </m:oMath>
                </a14:m>
                <a:endParaRPr lang="en-US" b="0" i="0" dirty="0">
                  <a:latin typeface="Cambria Math" panose="02040503050406030204" pitchFamily="18" charset="0"/>
                </a:endParaRPr>
              </a:p>
              <a:p>
                <a:endParaRPr lang="en-US" b="0" i="0" dirty="0">
                  <a:latin typeface="Cambria Math" panose="02040503050406030204" pitchFamily="18" charset="0"/>
                </a:endParaRPr>
              </a:p>
              <a:p>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r>
                          <a:rPr lang="en-US" sz="2800" i="1">
                            <a:latin typeface="Cambria Math" panose="02040503050406030204" pitchFamily="18" charset="0"/>
                          </a:rPr>
                          <m:t>𝐸</m:t>
                        </m:r>
                      </m:num>
                      <m:den>
                        <m:r>
                          <a:rPr lang="en-US" sz="2800" i="1" smtClean="0">
                            <a:latin typeface="Cambria Math" panose="02040503050406030204" pitchFamily="18" charset="0"/>
                          </a:rPr>
                          <m:t>𝜕</m:t>
                        </m:r>
                        <m:r>
                          <a:rPr lang="en-US" sz="2800" i="1">
                            <a:latin typeface="Cambria Math" panose="02040503050406030204" pitchFamily="18" charset="0"/>
                          </a:rPr>
                          <m:t>𝑂</m:t>
                        </m:r>
                      </m:den>
                    </m:f>
                  </m:oMath>
                </a14:m>
                <a:r>
                  <a:rPr lang="en-US" sz="2800" dirty="0"/>
                  <a:t> = </a:t>
                </a:r>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r>
                          <a:rPr lang="en-US" sz="2800" i="1">
                            <a:latin typeface="Cambria Math" panose="02040503050406030204" pitchFamily="18" charset="0"/>
                          </a:rPr>
                          <m:t>(</m:t>
                        </m:r>
                        <m:r>
                          <a:rPr lang="en-US" sz="2800" i="1">
                            <a:latin typeface="Cambria Math" panose="02040503050406030204" pitchFamily="18" charset="0"/>
                          </a:rPr>
                          <m:t>𝑌</m:t>
                        </m:r>
                        <m:r>
                          <a:rPr lang="en-US" sz="2800" i="1">
                            <a:latin typeface="Cambria Math" panose="02040503050406030204" pitchFamily="18" charset="0"/>
                          </a:rPr>
                          <m:t>−</m:t>
                        </m:r>
                        <m:r>
                          <a:rPr lang="en-US" sz="2800" i="1">
                            <a:latin typeface="Cambria Math" panose="02040503050406030204" pitchFamily="18" charset="0"/>
                          </a:rPr>
                          <m:t>𝑂</m:t>
                        </m:r>
                        <m:sSup>
                          <m:sSupPr>
                            <m:ctrlPr>
                              <a:rPr lang="en-US" sz="2800" i="1">
                                <a:latin typeface="Cambria Math" panose="02040503050406030204" pitchFamily="18" charset="0"/>
                              </a:rPr>
                            </m:ctrlPr>
                          </m:sSupPr>
                          <m:e>
                            <m:r>
                              <a:rPr lang="en-US" sz="2800" i="1">
                                <a:latin typeface="Cambria Math" panose="02040503050406030204" pitchFamily="18" charset="0"/>
                              </a:rPr>
                              <m:t>)</m:t>
                            </m:r>
                          </m:e>
                          <m:sup>
                            <m:r>
                              <a:rPr lang="en-US" sz="2800" i="1">
                                <a:latin typeface="Cambria Math" panose="02040503050406030204" pitchFamily="18" charset="0"/>
                              </a:rPr>
                              <m:t>2</m:t>
                            </m:r>
                          </m:sup>
                        </m:sSup>
                        <m:r>
                          <a:rPr lang="en-US" sz="2800" b="0" i="1" smtClean="0">
                            <a:latin typeface="Cambria Math" panose="02040503050406030204" pitchFamily="18" charset="0"/>
                          </a:rPr>
                          <m:t>)</m:t>
                        </m:r>
                      </m:num>
                      <m:den>
                        <m:r>
                          <a:rPr lang="en-US" sz="2800" i="1" smtClean="0">
                            <a:latin typeface="Cambria Math" panose="02040503050406030204" pitchFamily="18" charset="0"/>
                          </a:rPr>
                          <m:t>𝜕</m:t>
                        </m:r>
                        <m:r>
                          <a:rPr lang="en-US" sz="2800" i="1">
                            <a:latin typeface="Cambria Math" panose="02040503050406030204" pitchFamily="18" charset="0"/>
                          </a:rPr>
                          <m:t>𝑂</m:t>
                        </m:r>
                      </m:den>
                    </m:f>
                    <m:r>
                      <a:rPr lang="en-US" sz="2800" b="0" i="0" smtClean="0">
                        <a:latin typeface="Cambria Math" panose="02040503050406030204" pitchFamily="18" charset="0"/>
                      </a:rPr>
                      <m:t>=</m:t>
                    </m:r>
                    <m:r>
                      <m:rPr>
                        <m:sty m:val="p"/>
                      </m:rPr>
                      <a:rPr lang="en-US" sz="2800" b="0" i="0" smtClean="0">
                        <a:latin typeface="Cambria Math" panose="02040503050406030204" pitchFamily="18" charset="0"/>
                      </a:rPr>
                      <m:t>O</m:t>
                    </m:r>
                    <m:r>
                      <a:rPr lang="en-US" sz="2800" b="0" i="0" smtClean="0">
                        <a:latin typeface="Cambria Math" panose="02040503050406030204" pitchFamily="18" charset="0"/>
                      </a:rPr>
                      <m:t>−</m:t>
                    </m:r>
                    <m:r>
                      <m:rPr>
                        <m:sty m:val="p"/>
                      </m:rPr>
                      <a:rPr lang="en-US" sz="2800" b="0" i="0" smtClean="0">
                        <a:latin typeface="Cambria Math" panose="02040503050406030204" pitchFamily="18" charset="0"/>
                      </a:rPr>
                      <m:t>Y</m:t>
                    </m:r>
                    <m:r>
                      <a:rPr lang="en-US" sz="2800" b="0" i="0" smtClean="0">
                        <a:latin typeface="Cambria Math" panose="02040503050406030204" pitchFamily="18" charset="0"/>
                      </a:rPr>
                      <m:t>=0.5 −0=0.5</m:t>
                    </m:r>
                  </m:oMath>
                </a14:m>
                <a:endParaRPr lang="en-US" sz="2800" dirty="0"/>
              </a:p>
              <a:p>
                <a:endParaRPr lang="en-US" sz="2800" dirty="0"/>
              </a:p>
              <a:p>
                <a:r>
                  <a:rPr lang="en-US" sz="2800" dirty="0"/>
                  <a:t> </a:t>
                </a:r>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r>
                          <a:rPr lang="en-US" sz="2800" i="1">
                            <a:latin typeface="Cambria Math" panose="02040503050406030204" pitchFamily="18" charset="0"/>
                          </a:rPr>
                          <m:t>𝑂</m:t>
                        </m:r>
                      </m:num>
                      <m:den>
                        <m:r>
                          <a:rPr lang="en-US" sz="2800" i="1" smtClean="0">
                            <a:latin typeface="Cambria Math" panose="02040503050406030204" pitchFamily="18" charset="0"/>
                          </a:rPr>
                          <m:t>𝜕</m:t>
                        </m:r>
                        <m:r>
                          <a:rPr lang="en-US" sz="2800" i="1">
                            <a:latin typeface="Cambria Math" panose="02040503050406030204" pitchFamily="18" charset="0"/>
                          </a:rPr>
                          <m:t>𝑠</m:t>
                        </m:r>
                      </m:den>
                    </m:f>
                  </m:oMath>
                </a14:m>
                <a:r>
                  <a:rPr lang="en-US" sz="2800" dirty="0"/>
                  <a:t> = </a:t>
                </a:r>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r>
                          <a:rPr lang="en-US" sz="2800" b="0" i="1" smtClean="0">
                            <a:latin typeface="Cambria Math" panose="02040503050406030204" pitchFamily="18" charset="0"/>
                          </a:rPr>
                          <m:t>(</m:t>
                        </m:r>
                        <m:r>
                          <a:rPr lang="en-US" sz="2800" b="0" i="1" smtClean="0">
                            <a:latin typeface="Cambria Math" panose="02040503050406030204" pitchFamily="18" charset="0"/>
                          </a:rPr>
                          <m:t>𝑠𝑖𝑔𝑚𝑜𝑖𝑑</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𝑠</m:t>
                            </m:r>
                          </m:e>
                        </m:d>
                        <m:r>
                          <a:rPr lang="en-US" sz="2800" b="0" i="1" smtClean="0">
                            <a:latin typeface="Cambria Math" panose="02040503050406030204" pitchFamily="18" charset="0"/>
                          </a:rPr>
                          <m:t>)</m:t>
                        </m:r>
                      </m:num>
                      <m:den>
                        <m:r>
                          <a:rPr lang="en-US" sz="2800" i="1" smtClean="0">
                            <a:latin typeface="Cambria Math" panose="02040503050406030204" pitchFamily="18" charset="0"/>
                          </a:rPr>
                          <m:t>𝜕</m:t>
                        </m:r>
                        <m:r>
                          <a:rPr lang="en-US" sz="2800" i="1">
                            <a:latin typeface="Cambria Math" panose="02040503050406030204" pitchFamily="18" charset="0"/>
                          </a:rPr>
                          <m:t>𝑠</m:t>
                        </m:r>
                      </m:den>
                    </m:f>
                  </m:oMath>
                </a14:m>
                <a:r>
                  <a:rPr lang="en-US" sz="2800" dirty="0"/>
                  <a:t> = Sigmoid(s) (1-Sigmoid(s)) = 0.5 (1-0.5) = 0.25 </a:t>
                </a:r>
              </a:p>
              <a:p>
                <a:endParaRPr lang="en-US" sz="2800" dirty="0"/>
              </a:p>
              <a:p>
                <a:r>
                  <a:rPr lang="en-US" sz="2800" dirty="0"/>
                  <a:t> </a:t>
                </a:r>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r>
                          <a:rPr lang="en-US" sz="2800" i="1">
                            <a:latin typeface="Cambria Math" panose="02040503050406030204" pitchFamily="18" charset="0"/>
                          </a:rPr>
                          <m:t>𝑠</m:t>
                        </m:r>
                      </m:num>
                      <m:den>
                        <m:r>
                          <a:rPr lang="en-US" sz="2800" i="1" smtClean="0">
                            <a:latin typeface="Cambria Math" panose="02040503050406030204" pitchFamily="18" charset="0"/>
                          </a:rPr>
                          <m:t>𝜕</m:t>
                        </m:r>
                        <m:r>
                          <a:rPr lang="en-US" sz="2800" i="1" smtClean="0">
                            <a:latin typeface="Cambria Math" panose="02040503050406030204" pitchFamily="18" charset="0"/>
                          </a:rPr>
                          <m:t>𝑏</m:t>
                        </m:r>
                      </m:den>
                    </m:f>
                  </m:oMath>
                </a14:m>
                <a:r>
                  <a:rPr lang="en-US" sz="2800" b="0" dirty="0"/>
                  <a:t> = </a:t>
                </a:r>
                <a14:m>
                  <m:oMath xmlns:m="http://schemas.openxmlformats.org/officeDocument/2006/math">
                    <m:f>
                      <m:fPr>
                        <m:ctrlPr>
                          <a:rPr lang="en-US" sz="2800" i="1">
                            <a:latin typeface="Cambria Math" panose="02040503050406030204" pitchFamily="18" charset="0"/>
                          </a:rPr>
                        </m:ctrlPr>
                      </m:fPr>
                      <m:num>
                        <m:r>
                          <a:rPr lang="en-US" sz="2800" i="1" smtClean="0">
                            <a:latin typeface="Cambria Math" panose="02040503050406030204" pitchFamily="18" charset="0"/>
                          </a:rPr>
                          <m:t>𝜕</m:t>
                        </m:r>
                        <m:sSub>
                          <m:sSubPr>
                            <m:ctrlPr>
                              <a:rPr lang="en-US" sz="2800" i="1">
                                <a:latin typeface="Cambria Math" panose="02040503050406030204" pitchFamily="18" charset="0"/>
                              </a:rPr>
                            </m:ctrlPr>
                          </m:sSubPr>
                          <m:e>
                            <m:r>
                              <a:rPr lang="en-US" sz="2800" b="0" i="1" smtClean="0">
                                <a:latin typeface="Cambria Math" panose="02040503050406030204" pitchFamily="18" charset="0"/>
                              </a:rPr>
                              <m:t>(</m:t>
                            </m:r>
                            <m:r>
                              <a:rPr lang="en-US" sz="2800" i="1">
                                <a:latin typeface="Cambria Math" panose="02040503050406030204" pitchFamily="18" charset="0"/>
                              </a:rPr>
                              <m:t>𝑋</m:t>
                            </m:r>
                          </m:e>
                          <m:sub>
                            <m:r>
                              <a:rPr lang="en-US" sz="2800" i="1">
                                <a:latin typeface="Cambria Math" panose="02040503050406030204" pitchFamily="18" charset="0"/>
                              </a:rPr>
                              <m:t>1</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1</m:t>
                            </m:r>
                          </m:sub>
                        </m:sSub>
                        <m:r>
                          <m:rPr>
                            <m:nor/>
                          </m:rPr>
                          <a:rPr lang="en-US" sz="2800" dirty="0"/>
                          <m:t>+</m:t>
                        </m:r>
                        <m:sSub>
                          <m:sSubPr>
                            <m:ctrlPr>
                              <a:rPr lang="en-US" sz="2800" i="1">
                                <a:latin typeface="Cambria Math" panose="02040503050406030204" pitchFamily="18" charset="0"/>
                              </a:rPr>
                            </m:ctrlPr>
                          </m:sSubPr>
                          <m:e>
                            <m:r>
                              <a:rPr lang="en-US" sz="2800" i="1">
                                <a:latin typeface="Cambria Math" panose="02040503050406030204" pitchFamily="18" charset="0"/>
                              </a:rPr>
                              <m:t>𝑋</m:t>
                            </m:r>
                          </m:e>
                          <m:sub>
                            <m:r>
                              <a:rPr lang="en-US" sz="2800" i="1">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i="1">
                            <a:latin typeface="Cambria Math" panose="02040503050406030204" pitchFamily="18" charset="0"/>
                          </a:rPr>
                          <m:t>𝑏</m:t>
                        </m:r>
                        <m:r>
                          <a:rPr lang="en-US" sz="2800" b="0" i="1" smtClean="0">
                            <a:latin typeface="Cambria Math" panose="02040503050406030204" pitchFamily="18" charset="0"/>
                          </a:rPr>
                          <m:t>)</m:t>
                        </m:r>
                      </m:num>
                      <m:den>
                        <m:r>
                          <a:rPr lang="en-US" sz="2800" i="1" smtClean="0">
                            <a:latin typeface="Cambria Math" panose="02040503050406030204" pitchFamily="18" charset="0"/>
                          </a:rPr>
                          <m:t>𝜕</m:t>
                        </m:r>
                        <m:r>
                          <a:rPr lang="en-US" sz="2800" b="0" i="1" smtClean="0">
                            <a:latin typeface="Cambria Math" panose="02040503050406030204" pitchFamily="18" charset="0"/>
                          </a:rPr>
                          <m:t>𝑏</m:t>
                        </m:r>
                      </m:den>
                    </m:f>
                    <m:r>
                      <a:rPr lang="en-US" sz="2800" b="0" i="1" smtClean="0">
                        <a:latin typeface="Cambria Math" panose="02040503050406030204" pitchFamily="18" charset="0"/>
                      </a:rPr>
                      <m:t>= </m:t>
                    </m:r>
                  </m:oMath>
                </a14:m>
                <a:r>
                  <a:rPr lang="en-US" sz="2800" b="0" dirty="0"/>
                  <a:t> 1</a:t>
                </a:r>
              </a:p>
              <a:p>
                <a:endParaRPr lang="en-US" sz="2800" dirty="0"/>
              </a:p>
              <a:p>
                <a14:m>
                  <m:oMath xmlns:m="http://schemas.openxmlformats.org/officeDocument/2006/math">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𝑏</m:t>
                        </m:r>
                      </m:den>
                    </m:f>
                    <m:r>
                      <a:rPr lang="en-US">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𝐸</m:t>
                        </m:r>
                      </m:num>
                      <m:den>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num>
                      <m:den>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den>
                    </m:f>
                    <m:f>
                      <m:fPr>
                        <m:ctrlPr>
                          <a:rPr lang="en-US" i="1">
                            <a:solidFill>
                              <a:srgbClr val="C00000"/>
                            </a:solidFill>
                            <a:latin typeface="Cambria Math" panose="02040503050406030204" pitchFamily="18" charset="0"/>
                          </a:rPr>
                        </m:ctrlPr>
                      </m:fPr>
                      <m:num>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num>
                      <m:den>
                        <m:r>
                          <a:rPr lang="en-US"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𝑏</m:t>
                        </m:r>
                      </m:den>
                    </m:f>
                    <m:r>
                      <a:rPr lang="en-US" i="1">
                        <a:solidFill>
                          <a:srgbClr val="C00000"/>
                        </a:solidFill>
                        <a:latin typeface="Cambria Math" panose="02040503050406030204" pitchFamily="18" charset="0"/>
                      </a:rPr>
                      <m:t>=0.5∗0.25∗1=</m:t>
                    </m:r>
                    <m:r>
                      <a:rPr lang="en-US" b="0" i="1" smtClean="0">
                        <a:solidFill>
                          <a:srgbClr val="C00000"/>
                        </a:solidFill>
                        <a:latin typeface="Cambria Math" panose="02040503050406030204" pitchFamily="18" charset="0"/>
                      </a:rPr>
                      <m:t>0.125</m:t>
                    </m:r>
                  </m:oMath>
                </a14:m>
                <a:endParaRPr lang="en-US" b="0" dirty="0"/>
              </a:p>
              <a:p>
                <a:endParaRPr lang="en-US" dirty="0"/>
              </a:p>
              <a:p>
                <a:pPr marL="0" indent="0">
                  <a:buNone/>
                </a:pPr>
                <a:r>
                  <a:rPr lang="en-US" dirty="0"/>
                  <a:t>Now we can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r>
                  <a:rPr lang="en-US" dirty="0"/>
                  <a:t>:   </a:t>
                </a:r>
                <a:endParaRPr lang="en-US" i="1" dirty="0">
                  <a:latin typeface="Cambria Math" panose="02040503050406030204" pitchFamily="18" charset="0"/>
                </a:endParaRPr>
              </a:p>
              <a:p>
                <a:pPr marL="0" indent="0">
                  <a:buNone/>
                </a:pPr>
                <a:r>
                  <a:rPr lang="en-US" b="0" dirty="0">
                    <a:solidFill>
                      <a:srgbClr val="C00000"/>
                    </a:solidFill>
                  </a:rPr>
                  <a:t>b</a:t>
                </a:r>
                <a14:m>
                  <m:oMath xmlns:m="http://schemas.openxmlformats.org/officeDocument/2006/math">
                    <m:r>
                      <a:rPr lang="en-US" b="0" i="0" smtClean="0">
                        <a:solidFill>
                          <a:srgbClr val="C00000"/>
                        </a:solidFill>
                        <a:latin typeface="Cambria Math" panose="02040503050406030204" pitchFamily="18" charset="0"/>
                      </a:rPr>
                      <m:t>_</m:t>
                    </m:r>
                    <m:r>
                      <a:rPr lang="en-US" b="0" i="1" smtClean="0">
                        <a:solidFill>
                          <a:srgbClr val="C00000"/>
                        </a:solidFill>
                        <a:latin typeface="Cambria Math" panose="02040503050406030204" pitchFamily="18" charset="0"/>
                      </a:rPr>
                      <m:t>𝑛𝑒𝑤</m:t>
                    </m:r>
                    <m:r>
                      <a:rPr lang="en-US" b="0" i="0" smtClean="0">
                        <a:latin typeface="Cambria Math" panose="02040503050406030204" pitchFamily="18" charset="0"/>
                      </a:rPr>
                      <m:t>=</m:t>
                    </m:r>
                    <m:r>
                      <a:rPr lang="en-US" i="1" smtClean="0">
                        <a:latin typeface="Cambria Math" panose="02040503050406030204" pitchFamily="18" charset="0"/>
                      </a:rPr>
                      <m:t>𝑏</m:t>
                    </m:r>
                    <m:r>
                      <a:rPr lang="en-US" b="0" i="1" smtClean="0">
                        <a:latin typeface="Cambria Math" panose="02040503050406030204" pitchFamily="18" charset="0"/>
                      </a:rPr>
                      <m:t>_</m:t>
                    </m:r>
                    <m:r>
                      <a:rPr lang="en-US" b="0" i="1" smtClean="0">
                        <a:latin typeface="Cambria Math" panose="02040503050406030204" pitchFamily="18" charset="0"/>
                      </a:rPr>
                      <m:t>𝑜𝑙𝑑</m:t>
                    </m:r>
                    <m:r>
                      <a:rPr lang="en-US" b="0" i="1" smtClean="0">
                        <a:latin typeface="Cambria Math" panose="02040503050406030204" pitchFamily="18" charset="0"/>
                      </a:rPr>
                      <m:t>−</m:t>
                    </m:r>
                    <m:r>
                      <a:rPr lang="en-US" b="0" i="1" smtClean="0">
                        <a:latin typeface="Cambria Math" panose="02040503050406030204" pitchFamily="18" charset="0"/>
                      </a:rPr>
                      <m:t>𝑟𝑎𝑡𝑒</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smtClean="0">
                            <a:latin typeface="Cambria Math" panose="02040503050406030204" pitchFamily="18" charset="0"/>
                          </a:rPr>
                          <m:t>𝜕</m:t>
                        </m:r>
                        <m:r>
                          <a:rPr lang="en-US" i="1">
                            <a:latin typeface="Cambria Math" panose="02040503050406030204" pitchFamily="18" charset="0"/>
                          </a:rPr>
                          <m:t>𝐸</m:t>
                        </m:r>
                      </m:num>
                      <m:den>
                        <m:r>
                          <a:rPr lang="en-US" i="1" smtClean="0">
                            <a:latin typeface="Cambria Math" panose="02040503050406030204" pitchFamily="18" charset="0"/>
                          </a:rPr>
                          <m:t>𝜕</m:t>
                        </m:r>
                        <m:r>
                          <a:rPr lang="en-US" i="1" smtClean="0">
                            <a:latin typeface="Cambria Math" panose="02040503050406030204" pitchFamily="18" charset="0"/>
                          </a:rPr>
                          <m:t>𝑏</m:t>
                        </m:r>
                      </m:den>
                    </m:f>
                  </m:oMath>
                </a14:m>
                <a:r>
                  <a:rPr lang="en-US" dirty="0"/>
                  <a:t> = 0 – 0.1*0.125 = </a:t>
                </a:r>
                <a:r>
                  <a:rPr lang="en-US" dirty="0">
                    <a:solidFill>
                      <a:srgbClr val="C00000"/>
                    </a:solidFill>
                  </a:rPr>
                  <a:t>-0.0125</a:t>
                </a:r>
              </a:p>
              <a:p>
                <a:endParaRPr lang="en-US" b="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26AEE79-5B7F-586C-887F-42E36A7F102A}"/>
                  </a:ext>
                </a:extLst>
              </p:cNvPr>
              <p:cNvSpPr>
                <a:spLocks noGrp="1" noRot="1" noChangeAspect="1" noMove="1" noResize="1" noEditPoints="1" noAdjustHandles="1" noChangeArrowheads="1" noChangeShapeType="1" noTextEdit="1"/>
              </p:cNvSpPr>
              <p:nvPr>
                <p:ph idx="1"/>
              </p:nvPr>
            </p:nvSpPr>
            <p:spPr>
              <a:xfrm>
                <a:off x="502032" y="996824"/>
                <a:ext cx="11470903" cy="5912546"/>
              </a:xfrm>
              <a:blipFill>
                <a:blip r:embed="rId2"/>
                <a:stretch>
                  <a:fillRect l="-1010" t="-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F886D02-C215-2A02-0ABC-A8CD72803E61}"/>
                  </a:ext>
                </a:extLst>
              </p:cNvPr>
              <p:cNvSpPr txBox="1"/>
              <p:nvPr/>
            </p:nvSpPr>
            <p:spPr>
              <a:xfrm>
                <a:off x="9280634" y="1089292"/>
                <a:ext cx="2911366" cy="1868460"/>
              </a:xfrm>
              <a:prstGeom prst="rect">
                <a:avLst/>
              </a:prstGeom>
              <a:noFill/>
            </p:spPr>
            <p:txBody>
              <a:bodyPr wrap="square">
                <a:spAutoFit/>
              </a:bodyPr>
              <a:lstStyle/>
              <a:p>
                <a14:m>
                  <m:oMath xmlns:m="http://schemas.openxmlformats.org/officeDocument/2006/math">
                    <m:r>
                      <a:rPr lang="en-US" sz="1800" b="0" i="1" smtClean="0">
                        <a:solidFill>
                          <a:srgbClr val="C00000"/>
                        </a:solidFill>
                        <a:latin typeface="Cambria Math" panose="02040503050406030204" pitchFamily="18" charset="0"/>
                      </a:rPr>
                      <m:t>𝑠</m:t>
                    </m:r>
                    <m:r>
                      <a:rPr lang="en-US" sz="1800" b="0" i="1" smtClean="0">
                        <a:solidFill>
                          <a:srgbClr val="C00000"/>
                        </a:solidFill>
                        <a:latin typeface="Cambria Math" panose="02040503050406030204" pitchFamily="18" charset="0"/>
                      </a:rPr>
                      <m:t>=</m:t>
                    </m:r>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𝑋</m:t>
                        </m:r>
                      </m:e>
                      <m:sub>
                        <m:r>
                          <a:rPr lang="en-US" sz="1800" i="1">
                            <a:solidFill>
                              <a:srgbClr val="C00000"/>
                            </a:solidFill>
                            <a:latin typeface="Cambria Math" panose="02040503050406030204" pitchFamily="18" charset="0"/>
                          </a:rPr>
                          <m:t>1</m:t>
                        </m:r>
                      </m:sub>
                    </m:sSub>
                    <m:sSub>
                      <m:sSubPr>
                        <m:ctrlPr>
                          <a:rPr lang="en-US" sz="1800" i="1" smtClean="0">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𝑤</m:t>
                        </m:r>
                      </m:e>
                      <m:sub>
                        <m:r>
                          <a:rPr lang="en-US" sz="1800" i="1">
                            <a:solidFill>
                              <a:srgbClr val="C00000"/>
                            </a:solidFill>
                            <a:latin typeface="Cambria Math" panose="02040503050406030204" pitchFamily="18" charset="0"/>
                          </a:rPr>
                          <m:t>1</m:t>
                        </m:r>
                      </m:sub>
                    </m:sSub>
                  </m:oMath>
                </a14:m>
                <a:r>
                  <a:rPr lang="en-US" sz="1800" dirty="0">
                    <a:solidFill>
                      <a:srgbClr val="C00000"/>
                    </a:solidFill>
                  </a:rPr>
                  <a:t>+</a:t>
                </a:r>
                <a14:m>
                  <m:oMath xmlns:m="http://schemas.openxmlformats.org/officeDocument/2006/math">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𝑋</m:t>
                        </m:r>
                      </m:e>
                      <m:sub>
                        <m:r>
                          <a:rPr lang="en-US" sz="1800" i="1">
                            <a:solidFill>
                              <a:srgbClr val="C00000"/>
                            </a:solidFill>
                            <a:latin typeface="Cambria Math" panose="02040503050406030204" pitchFamily="18" charset="0"/>
                          </a:rPr>
                          <m:t>2</m:t>
                        </m:r>
                      </m:sub>
                    </m:sSub>
                    <m:sSub>
                      <m:sSubPr>
                        <m:ctrlPr>
                          <a:rPr lang="en-US" sz="1800" i="1" smtClean="0">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𝑤</m:t>
                        </m:r>
                      </m:e>
                      <m:sub>
                        <m:r>
                          <a:rPr lang="en-US" sz="1800" i="1">
                            <a:solidFill>
                              <a:srgbClr val="C00000"/>
                            </a:solidFill>
                            <a:latin typeface="Cambria Math" panose="02040503050406030204" pitchFamily="18" charset="0"/>
                          </a:rPr>
                          <m:t>2</m:t>
                        </m:r>
                      </m:sub>
                    </m:sSub>
                    <m:r>
                      <a:rPr lang="en-US" sz="1800" b="0" i="1" smtClean="0">
                        <a:solidFill>
                          <a:srgbClr val="C00000"/>
                        </a:solidFill>
                        <a:latin typeface="Cambria Math" panose="02040503050406030204" pitchFamily="18" charset="0"/>
                      </a:rPr>
                      <m:t>+</m:t>
                    </m:r>
                    <m:r>
                      <a:rPr lang="en-US" sz="1800" b="0" i="1" smtClean="0">
                        <a:solidFill>
                          <a:srgbClr val="C00000"/>
                        </a:solidFill>
                        <a:latin typeface="Cambria Math" panose="02040503050406030204" pitchFamily="18" charset="0"/>
                      </a:rPr>
                      <m:t>𝑏</m:t>
                    </m:r>
                  </m:oMath>
                </a14:m>
                <a:endParaRPr lang="en-US" i="1" dirty="0">
                  <a:solidFill>
                    <a:srgbClr val="C00000"/>
                  </a:solidFill>
                  <a:latin typeface="Cambria Math" panose="02040503050406030204" pitchFamily="18" charset="0"/>
                </a:endParaRPr>
              </a:p>
              <a:p>
                <a:r>
                  <a:rPr lang="en-US" sz="1800" dirty="0">
                    <a:solidFill>
                      <a:srgbClr val="C00000"/>
                    </a:solidFill>
                  </a:rPr>
                  <a:t>O= Sigmoid(s)</a:t>
                </a:r>
              </a:p>
              <a:p>
                <a:r>
                  <a:rPr lang="en-US" i="1" dirty="0">
                    <a:solidFill>
                      <a:srgbClr val="C00000"/>
                    </a:solidFill>
                    <a:latin typeface="Cambria Math" panose="02040503050406030204" pitchFamily="18" charset="0"/>
                  </a:rPr>
                  <a:t>𝐸</a:t>
                </a:r>
                <a:r>
                  <a:rPr lang="en-US" b="0" dirty="0">
                    <a:solidFill>
                      <a:srgbClr val="C00000"/>
                    </a:solidFill>
                  </a:rPr>
                  <a:t> </a:t>
                </a:r>
                <a14:m>
                  <m:oMath xmlns:m="http://schemas.openxmlformats.org/officeDocument/2006/math">
                    <m:r>
                      <a:rPr lang="en-US" b="0" i="1" smtClean="0">
                        <a:solidFill>
                          <a:srgbClr val="C00000"/>
                        </a:solidFill>
                        <a:latin typeface="Cambria Math" panose="02040503050406030204" pitchFamily="18" charset="0"/>
                      </a:rPr>
                      <m:t>= </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1</m:t>
                        </m:r>
                      </m:num>
                      <m:den>
                        <m:r>
                          <a:rPr lang="en-US" b="0" i="1" smtClean="0">
                            <a:solidFill>
                              <a:srgbClr val="C00000"/>
                            </a:solidFill>
                            <a:latin typeface="Cambria Math" panose="02040503050406030204" pitchFamily="18" charset="0"/>
                          </a:rPr>
                          <m:t>2</m:t>
                        </m:r>
                      </m:den>
                    </m:f>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𝑌</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𝑂</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m:t>
                        </m:r>
                      </m:e>
                      <m:sup>
                        <m:r>
                          <a:rPr lang="en-US" b="0"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 </m:t>
                    </m:r>
                  </m:oMath>
                </a14:m>
                <a:endParaRPr lang="en-US" b="0" i="1" dirty="0">
                  <a:solidFill>
                    <a:srgbClr val="C00000"/>
                  </a:solidFill>
                  <a:latin typeface="Cambria Math" panose="02040503050406030204" pitchFamily="18" charset="0"/>
                </a:endParaRPr>
              </a:p>
              <a:p>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𝑋</m:t>
                        </m:r>
                      </m:e>
                      <m:sub>
                        <m:r>
                          <a:rPr lang="en-US" i="1">
                            <a:solidFill>
                              <a:srgbClr val="C00000"/>
                            </a:solidFill>
                            <a:latin typeface="Cambria Math" panose="02040503050406030204" pitchFamily="18" charset="0"/>
                          </a:rPr>
                          <m:t>1</m:t>
                        </m:r>
                      </m:sub>
                    </m:sSub>
                  </m:oMath>
                </a14:m>
                <a:r>
                  <a:rPr lang="en-US" dirty="0">
                    <a:solidFill>
                      <a:srgbClr val="C00000"/>
                    </a:solidFill>
                  </a:rPr>
                  <a:t>=0,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𝑋</m:t>
                        </m:r>
                      </m:e>
                      <m:sub>
                        <m:r>
                          <a:rPr lang="en-US" i="1">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oMath>
                </a14:m>
                <a:r>
                  <a:rPr lang="en-US" dirty="0">
                    <a:solidFill>
                      <a:srgbClr val="C00000"/>
                    </a:solidFill>
                  </a:rPr>
                  <a:t>, Y=0</a:t>
                </a:r>
              </a:p>
              <a:p>
                <a:r>
                  <a:rPr lang="en-US" dirty="0">
                    <a:solidFill>
                      <a:srgbClr val="C00000"/>
                    </a:solidFill>
                  </a:rPr>
                  <a:t>O= 0.5</a:t>
                </a:r>
              </a:p>
              <a:p>
                <a:r>
                  <a:rPr lang="en-US" dirty="0">
                    <a:solidFill>
                      <a:srgbClr val="C00000"/>
                    </a:solidFill>
                  </a:rPr>
                  <a:t>Assume rate is 0.1</a:t>
                </a:r>
              </a:p>
            </p:txBody>
          </p:sp>
        </mc:Choice>
        <mc:Fallback xmlns="">
          <p:sp>
            <p:nvSpPr>
              <p:cNvPr id="4" name="TextBox 3">
                <a:extLst>
                  <a:ext uri="{FF2B5EF4-FFF2-40B4-BE49-F238E27FC236}">
                    <a16:creationId xmlns:a16="http://schemas.microsoft.com/office/drawing/2014/main" id="{7F886D02-C215-2A02-0ABC-A8CD72803E61}"/>
                  </a:ext>
                </a:extLst>
              </p:cNvPr>
              <p:cNvSpPr txBox="1">
                <a:spLocks noRot="1" noChangeAspect="1" noMove="1" noResize="1" noEditPoints="1" noAdjustHandles="1" noChangeArrowheads="1" noChangeShapeType="1" noTextEdit="1"/>
              </p:cNvSpPr>
              <p:nvPr/>
            </p:nvSpPr>
            <p:spPr>
              <a:xfrm>
                <a:off x="9280634" y="1089292"/>
                <a:ext cx="2911366" cy="1868460"/>
              </a:xfrm>
              <a:prstGeom prst="rect">
                <a:avLst/>
              </a:prstGeom>
              <a:blipFill>
                <a:blip r:embed="rId3"/>
                <a:stretch>
                  <a:fillRect l="-1674" t="-1961" b="-4575"/>
                </a:stretch>
              </a:blipFill>
            </p:spPr>
            <p:txBody>
              <a:bodyPr/>
              <a:lstStyle/>
              <a:p>
                <a:r>
                  <a:rPr lang="en-US">
                    <a:noFill/>
                  </a:rPr>
                  <a:t> </a:t>
                </a:r>
              </a:p>
            </p:txBody>
          </p:sp>
        </mc:Fallback>
      </mc:AlternateContent>
    </p:spTree>
    <p:extLst>
      <p:ext uri="{BB962C8B-B14F-4D97-AF65-F5344CB8AC3E}">
        <p14:creationId xmlns:p14="http://schemas.microsoft.com/office/powerpoint/2010/main" val="8559963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CD62B-CA14-DFBC-5C4E-42C6855286B6}"/>
              </a:ext>
            </a:extLst>
          </p:cNvPr>
          <p:cNvSpPr>
            <a:spLocks noGrp="1"/>
          </p:cNvSpPr>
          <p:nvPr>
            <p:ph type="title"/>
          </p:nvPr>
        </p:nvSpPr>
        <p:spPr/>
        <p:txBody>
          <a:bodyPr/>
          <a:lstStyle/>
          <a:p>
            <a:pPr algn="ctr"/>
            <a:r>
              <a:rPr lang="en-US" altLang="en-US" dirty="0"/>
              <a:t>Training of a Single Neuron - Example</a:t>
            </a:r>
            <a:endParaRPr lang="en-US" dirty="0"/>
          </a:p>
        </p:txBody>
      </p:sp>
      <p:sp>
        <p:nvSpPr>
          <p:cNvPr id="3" name="Content Placeholder 2">
            <a:extLst>
              <a:ext uri="{FF2B5EF4-FFF2-40B4-BE49-F238E27FC236}">
                <a16:creationId xmlns:a16="http://schemas.microsoft.com/office/drawing/2014/main" id="{10E4FDB0-771C-D555-7960-0B7CFE0E0FE2}"/>
              </a:ext>
            </a:extLst>
          </p:cNvPr>
          <p:cNvSpPr>
            <a:spLocks noGrp="1"/>
          </p:cNvSpPr>
          <p:nvPr>
            <p:ph idx="1"/>
          </p:nvPr>
        </p:nvSpPr>
        <p:spPr>
          <a:xfrm>
            <a:off x="502032" y="5199226"/>
            <a:ext cx="10972800" cy="1658774"/>
          </a:xfrm>
        </p:spPr>
        <p:txBody>
          <a:bodyPr>
            <a:noAutofit/>
          </a:bodyPr>
          <a:lstStyle/>
          <a:p>
            <a:r>
              <a:rPr lang="en-US" sz="2400" dirty="0">
                <a:solidFill>
                  <a:schemeClr val="tx1"/>
                </a:solidFill>
              </a:rPr>
              <a:t>This process is </a:t>
            </a:r>
            <a:r>
              <a:rPr lang="en-US" sz="2400" dirty="0">
                <a:solidFill>
                  <a:srgbClr val="C00000"/>
                </a:solidFill>
              </a:rPr>
              <a:t>repeated</a:t>
            </a:r>
            <a:r>
              <a:rPr lang="en-US" sz="2400" dirty="0">
                <a:solidFill>
                  <a:schemeClr val="tx1"/>
                </a:solidFill>
              </a:rPr>
              <a:t> until the loss is </a:t>
            </a:r>
            <a:r>
              <a:rPr lang="en-US" sz="2400" dirty="0">
                <a:solidFill>
                  <a:srgbClr val="C00000"/>
                </a:solidFill>
              </a:rPr>
              <a:t>sufficiently small</a:t>
            </a:r>
            <a:r>
              <a:rPr lang="en-US" sz="2400" dirty="0">
                <a:solidFill>
                  <a:schemeClr val="tx1"/>
                </a:solidFill>
              </a:rPr>
              <a:t> (below a threshold) or a </a:t>
            </a:r>
            <a:r>
              <a:rPr lang="en-US" sz="2400" dirty="0">
                <a:solidFill>
                  <a:srgbClr val="C00000"/>
                </a:solidFill>
              </a:rPr>
              <a:t>maximum number </a:t>
            </a:r>
            <a:r>
              <a:rPr lang="en-US" sz="2400" dirty="0">
                <a:solidFill>
                  <a:schemeClr val="tx1"/>
                </a:solidFill>
              </a:rPr>
              <a:t>of iteration is reached or there is </a:t>
            </a:r>
            <a:r>
              <a:rPr lang="en-US" sz="2400" dirty="0">
                <a:solidFill>
                  <a:srgbClr val="C00000"/>
                </a:solidFill>
              </a:rPr>
              <a:t>no significant decrease </a:t>
            </a:r>
            <a:r>
              <a:rPr lang="en-US" sz="2400" dirty="0">
                <a:solidFill>
                  <a:schemeClr val="tx1"/>
                </a:solidFill>
              </a:rPr>
              <a:t>in loss.</a:t>
            </a:r>
          </a:p>
          <a:p>
            <a:r>
              <a:rPr lang="en-US" sz="2400" dirty="0"/>
              <a:t>Gradient descent can get stuck in the </a:t>
            </a:r>
            <a:r>
              <a:rPr lang="en-US" sz="2400" dirty="0">
                <a:solidFill>
                  <a:srgbClr val="C00000"/>
                </a:solidFill>
              </a:rPr>
              <a:t>local optimal</a:t>
            </a:r>
            <a:r>
              <a:rPr lang="en-US" sz="2400" dirty="0"/>
              <a:t>, therefore, sometimes the results are not globally optimal.</a:t>
            </a:r>
          </a:p>
          <a:p>
            <a:pPr marL="0" indent="0">
              <a:buNone/>
            </a:pPr>
            <a:endParaRPr lang="en-US" sz="2400" dirty="0"/>
          </a:p>
        </p:txBody>
      </p:sp>
      <p:sp>
        <p:nvSpPr>
          <p:cNvPr id="4" name="Oval 3">
            <a:extLst>
              <a:ext uri="{FF2B5EF4-FFF2-40B4-BE49-F238E27FC236}">
                <a16:creationId xmlns:a16="http://schemas.microsoft.com/office/drawing/2014/main" id="{31083606-46DF-0058-417E-737B9A9A988B}"/>
              </a:ext>
            </a:extLst>
          </p:cNvPr>
          <p:cNvSpPr/>
          <p:nvPr/>
        </p:nvSpPr>
        <p:spPr>
          <a:xfrm>
            <a:off x="3291806" y="1832742"/>
            <a:ext cx="914400" cy="764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EE1DFEBA-EA05-A75A-36D1-738CDF73A266}"/>
              </a:ext>
            </a:extLst>
          </p:cNvPr>
          <p:cNvCxnSpPr/>
          <p:nvPr/>
        </p:nvCxnSpPr>
        <p:spPr>
          <a:xfrm>
            <a:off x="1825614" y="1672929"/>
            <a:ext cx="1474075" cy="386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3C30C30-6256-F132-C76B-197D35EBB858}"/>
              </a:ext>
            </a:extLst>
          </p:cNvPr>
          <p:cNvCxnSpPr/>
          <p:nvPr/>
        </p:nvCxnSpPr>
        <p:spPr>
          <a:xfrm flipV="1">
            <a:off x="1849262" y="2374494"/>
            <a:ext cx="1442544" cy="567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BA8EADA-89BA-23F1-8833-84AB5D056CB7}"/>
              </a:ext>
            </a:extLst>
          </p:cNvPr>
          <p:cNvCxnSpPr>
            <a:endCxn id="4" idx="0"/>
          </p:cNvCxnSpPr>
          <p:nvPr/>
        </p:nvCxnSpPr>
        <p:spPr>
          <a:xfrm>
            <a:off x="3749006" y="1475860"/>
            <a:ext cx="0" cy="356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61D555A-D8B2-9347-E890-BBD47C478F6E}"/>
              </a:ext>
            </a:extLst>
          </p:cNvPr>
          <p:cNvSpPr txBox="1"/>
          <p:nvPr/>
        </p:nvSpPr>
        <p:spPr>
          <a:xfrm>
            <a:off x="3443080" y="1124900"/>
            <a:ext cx="1425278" cy="369332"/>
          </a:xfrm>
          <a:prstGeom prst="rect">
            <a:avLst/>
          </a:prstGeom>
          <a:noFill/>
        </p:spPr>
        <p:txBody>
          <a:bodyPr wrap="square" rtlCol="0">
            <a:spAutoFit/>
          </a:bodyPr>
          <a:lstStyle/>
          <a:p>
            <a:r>
              <a:rPr lang="en-US" dirty="0">
                <a:solidFill>
                  <a:srgbClr val="C00000"/>
                </a:solidFill>
              </a:rPr>
              <a:t>b=-0.0125</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A46751D-02D0-0BEB-5C77-3319DDA343AD}"/>
                  </a:ext>
                </a:extLst>
              </p:cNvPr>
              <p:cNvSpPr txBox="1"/>
              <p:nvPr/>
            </p:nvSpPr>
            <p:spPr>
              <a:xfrm>
                <a:off x="2046850" y="1461628"/>
                <a:ext cx="681340" cy="369332"/>
              </a:xfrm>
              <a:prstGeom prst="rect">
                <a:avLst/>
              </a:prstGeom>
              <a:noFill/>
            </p:spPr>
            <p:txBody>
              <a:bodyPr wrap="none" rtlCol="0">
                <a:spAutoFit/>
              </a:bodyPr>
              <a:lstStyle/>
              <a:p>
                <a14:m>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𝑤</m:t>
                        </m:r>
                      </m:e>
                      <m:sub>
                        <m:r>
                          <a:rPr lang="en-US" b="0" i="1" smtClean="0">
                            <a:solidFill>
                              <a:srgbClr val="C00000"/>
                            </a:solidFill>
                            <a:latin typeface="Cambria Math" panose="02040503050406030204" pitchFamily="18" charset="0"/>
                          </a:rPr>
                          <m:t>1</m:t>
                        </m:r>
                      </m:sub>
                    </m:sSub>
                  </m:oMath>
                </a14:m>
                <a:r>
                  <a:rPr lang="en-US" dirty="0">
                    <a:solidFill>
                      <a:srgbClr val="C00000"/>
                    </a:solidFill>
                  </a:rPr>
                  <a:t>=0</a:t>
                </a:r>
              </a:p>
            </p:txBody>
          </p:sp>
        </mc:Choice>
        <mc:Fallback xmlns="">
          <p:sp>
            <p:nvSpPr>
              <p:cNvPr id="9" name="TextBox 8">
                <a:extLst>
                  <a:ext uri="{FF2B5EF4-FFF2-40B4-BE49-F238E27FC236}">
                    <a16:creationId xmlns:a16="http://schemas.microsoft.com/office/drawing/2014/main" id="{7A46751D-02D0-0BEB-5C77-3319DDA343AD}"/>
                  </a:ext>
                </a:extLst>
              </p:cNvPr>
              <p:cNvSpPr txBox="1">
                <a:spLocks noRot="1" noChangeAspect="1" noMove="1" noResize="1" noEditPoints="1" noAdjustHandles="1" noChangeArrowheads="1" noChangeShapeType="1" noTextEdit="1"/>
              </p:cNvSpPr>
              <p:nvPr/>
            </p:nvSpPr>
            <p:spPr>
              <a:xfrm>
                <a:off x="2046850" y="1461628"/>
                <a:ext cx="681340" cy="369332"/>
              </a:xfrm>
              <a:prstGeom prst="rect">
                <a:avLst/>
              </a:prstGeom>
              <a:blipFill>
                <a:blip r:embed="rId2"/>
                <a:stretch>
                  <a:fillRect t="-10000" r="-625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FE61F40-A20F-1864-B72F-5FCEC63376DB}"/>
                  </a:ext>
                </a:extLst>
              </p:cNvPr>
              <p:cNvSpPr txBox="1"/>
              <p:nvPr/>
            </p:nvSpPr>
            <p:spPr>
              <a:xfrm>
                <a:off x="981124" y="1433928"/>
                <a:ext cx="706155"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=0</a:t>
                </a:r>
              </a:p>
            </p:txBody>
          </p:sp>
        </mc:Choice>
        <mc:Fallback xmlns="">
          <p:sp>
            <p:nvSpPr>
              <p:cNvPr id="10" name="TextBox 9">
                <a:extLst>
                  <a:ext uri="{FF2B5EF4-FFF2-40B4-BE49-F238E27FC236}">
                    <a16:creationId xmlns:a16="http://schemas.microsoft.com/office/drawing/2014/main" id="{2FE61F40-A20F-1864-B72F-5FCEC63376DB}"/>
                  </a:ext>
                </a:extLst>
              </p:cNvPr>
              <p:cNvSpPr txBox="1">
                <a:spLocks noRot="1" noChangeAspect="1" noMove="1" noResize="1" noEditPoints="1" noAdjustHandles="1" noChangeArrowheads="1" noChangeShapeType="1" noTextEdit="1"/>
              </p:cNvSpPr>
              <p:nvPr/>
            </p:nvSpPr>
            <p:spPr>
              <a:xfrm>
                <a:off x="981124" y="1433928"/>
                <a:ext cx="706155" cy="369332"/>
              </a:xfrm>
              <a:prstGeom prst="rect">
                <a:avLst/>
              </a:prstGeom>
              <a:blipFill>
                <a:blip r:embed="rId3"/>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BE9DD66-DA40-7C9C-2F4C-D1B81C82A1AC}"/>
                  </a:ext>
                </a:extLst>
              </p:cNvPr>
              <p:cNvSpPr txBox="1"/>
              <p:nvPr/>
            </p:nvSpPr>
            <p:spPr>
              <a:xfrm>
                <a:off x="1980822" y="2823647"/>
                <a:ext cx="1282980" cy="369332"/>
              </a:xfrm>
              <a:prstGeom prst="rect">
                <a:avLst/>
              </a:prstGeom>
              <a:noFill/>
            </p:spPr>
            <p:txBody>
              <a:bodyPr wrap="none" rtlCol="0">
                <a:spAutoFit/>
              </a:bodyPr>
              <a:lstStyle/>
              <a:p>
                <a14:m>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𝑤</m:t>
                        </m:r>
                      </m:e>
                      <m:sub>
                        <m:r>
                          <a:rPr lang="en-US" b="0" i="1" smtClean="0">
                            <a:solidFill>
                              <a:srgbClr val="C00000"/>
                            </a:solidFill>
                            <a:latin typeface="Cambria Math" panose="02040503050406030204" pitchFamily="18" charset="0"/>
                          </a:rPr>
                          <m:t>2</m:t>
                        </m:r>
                      </m:sub>
                    </m:sSub>
                  </m:oMath>
                </a14:m>
                <a:r>
                  <a:rPr lang="en-US" dirty="0">
                    <a:solidFill>
                      <a:srgbClr val="C00000"/>
                    </a:solidFill>
                  </a:rPr>
                  <a:t>=-0.0125</a:t>
                </a:r>
              </a:p>
            </p:txBody>
          </p:sp>
        </mc:Choice>
        <mc:Fallback xmlns="">
          <p:sp>
            <p:nvSpPr>
              <p:cNvPr id="11" name="TextBox 10">
                <a:extLst>
                  <a:ext uri="{FF2B5EF4-FFF2-40B4-BE49-F238E27FC236}">
                    <a16:creationId xmlns:a16="http://schemas.microsoft.com/office/drawing/2014/main" id="{FBE9DD66-DA40-7C9C-2F4C-D1B81C82A1AC}"/>
                  </a:ext>
                </a:extLst>
              </p:cNvPr>
              <p:cNvSpPr txBox="1">
                <a:spLocks noRot="1" noChangeAspect="1" noMove="1" noResize="1" noEditPoints="1" noAdjustHandles="1" noChangeArrowheads="1" noChangeShapeType="1" noTextEdit="1"/>
              </p:cNvSpPr>
              <p:nvPr/>
            </p:nvSpPr>
            <p:spPr>
              <a:xfrm>
                <a:off x="1980822" y="2823647"/>
                <a:ext cx="1282980" cy="369332"/>
              </a:xfrm>
              <a:prstGeom prst="rect">
                <a:avLst/>
              </a:prstGeom>
              <a:blipFill>
                <a:blip r:embed="rId4"/>
                <a:stretch>
                  <a:fillRect t="-8197" r="-381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FEB0F95-C87C-9062-2F5A-015D0D79FE31}"/>
                  </a:ext>
                </a:extLst>
              </p:cNvPr>
              <p:cNvSpPr txBox="1"/>
              <p:nvPr/>
            </p:nvSpPr>
            <p:spPr>
              <a:xfrm>
                <a:off x="866027" y="2682983"/>
                <a:ext cx="9246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12" name="TextBox 11">
                <a:extLst>
                  <a:ext uri="{FF2B5EF4-FFF2-40B4-BE49-F238E27FC236}">
                    <a16:creationId xmlns:a16="http://schemas.microsoft.com/office/drawing/2014/main" id="{2FEB0F95-C87C-9062-2F5A-015D0D79FE31}"/>
                  </a:ext>
                </a:extLst>
              </p:cNvPr>
              <p:cNvSpPr txBox="1">
                <a:spLocks noRot="1" noChangeAspect="1" noMove="1" noResize="1" noEditPoints="1" noAdjustHandles="1" noChangeArrowheads="1" noChangeShapeType="1" noTextEdit="1"/>
              </p:cNvSpPr>
              <p:nvPr/>
            </p:nvSpPr>
            <p:spPr>
              <a:xfrm>
                <a:off x="866027" y="2682983"/>
                <a:ext cx="924677" cy="369332"/>
              </a:xfrm>
              <a:prstGeom prst="rect">
                <a:avLst/>
              </a:prstGeom>
              <a:blipFill>
                <a:blip r:embed="rId5"/>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92EF07A-6D6C-84F9-3344-458E975F101F}"/>
              </a:ext>
            </a:extLst>
          </p:cNvPr>
          <p:cNvSpPr txBox="1"/>
          <p:nvPr/>
        </p:nvSpPr>
        <p:spPr>
          <a:xfrm>
            <a:off x="3573437" y="1889440"/>
            <a:ext cx="573940" cy="584775"/>
          </a:xfrm>
          <a:prstGeom prst="rect">
            <a:avLst/>
          </a:prstGeom>
          <a:noFill/>
        </p:spPr>
        <p:txBody>
          <a:bodyPr wrap="square" rtlCol="0">
            <a:spAutoFit/>
          </a:bodyPr>
          <a:lstStyle/>
          <a:p>
            <a:r>
              <a:rPr lang="en-US" sz="3200" dirty="0"/>
              <a: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D43277F-C30A-D542-0A30-A806F5DFB3AC}"/>
                  </a:ext>
                </a:extLst>
              </p:cNvPr>
              <p:cNvSpPr txBox="1"/>
              <p:nvPr/>
            </p:nvSpPr>
            <p:spPr>
              <a:xfrm>
                <a:off x="4305264" y="1830960"/>
                <a:ext cx="3199739"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oMath>
                </a14:m>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a:latin typeface="Cambria Math" panose="02040503050406030204" pitchFamily="18" charset="0"/>
                      </a:rPr>
                      <m:t>−0.025</m:t>
                    </m:r>
                  </m:oMath>
                </a14:m>
                <a:endParaRPr lang="en-US" dirty="0"/>
              </a:p>
            </p:txBody>
          </p:sp>
        </mc:Choice>
        <mc:Fallback xmlns="">
          <p:sp>
            <p:nvSpPr>
              <p:cNvPr id="14" name="TextBox 13">
                <a:extLst>
                  <a:ext uri="{FF2B5EF4-FFF2-40B4-BE49-F238E27FC236}">
                    <a16:creationId xmlns:a16="http://schemas.microsoft.com/office/drawing/2014/main" id="{ED43277F-C30A-D542-0A30-A806F5DFB3AC}"/>
                  </a:ext>
                </a:extLst>
              </p:cNvPr>
              <p:cNvSpPr txBox="1">
                <a:spLocks noRot="1" noChangeAspect="1" noMove="1" noResize="1" noEditPoints="1" noAdjustHandles="1" noChangeArrowheads="1" noChangeShapeType="1" noTextEdit="1"/>
              </p:cNvSpPr>
              <p:nvPr/>
            </p:nvSpPr>
            <p:spPr>
              <a:xfrm>
                <a:off x="4305264" y="1830960"/>
                <a:ext cx="3199739" cy="369332"/>
              </a:xfrm>
              <a:prstGeom prst="rect">
                <a:avLst/>
              </a:prstGeom>
              <a:blipFill>
                <a:blip r:embed="rId6"/>
                <a:stretch>
                  <a:fillRect t="-8197" b="-24590"/>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A2CC6D89-468C-608A-83A3-47B82282BE8D}"/>
              </a:ext>
            </a:extLst>
          </p:cNvPr>
          <p:cNvCxnSpPr/>
          <p:nvPr/>
        </p:nvCxnSpPr>
        <p:spPr>
          <a:xfrm>
            <a:off x="4017019" y="2162092"/>
            <a:ext cx="3539359" cy="64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05EFE7F5-9B7E-C7D7-64E4-419330F7D20B}"/>
              </a:ext>
            </a:extLst>
          </p:cNvPr>
          <p:cNvSpPr/>
          <p:nvPr/>
        </p:nvSpPr>
        <p:spPr>
          <a:xfrm>
            <a:off x="7556378" y="1800920"/>
            <a:ext cx="914400" cy="764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E29D490B-0AA2-D8DC-5A03-FF778E8E4207}"/>
              </a:ext>
            </a:extLst>
          </p:cNvPr>
          <p:cNvCxnSpPr>
            <a:cxnSpLocks/>
            <a:stCxn id="16" idx="6"/>
            <a:endCxn id="21" idx="1"/>
          </p:cNvCxnSpPr>
          <p:nvPr/>
        </p:nvCxnSpPr>
        <p:spPr>
          <a:xfrm>
            <a:off x="8470778" y="2183234"/>
            <a:ext cx="849966" cy="31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D6281DC-7F66-8335-A5F8-EB33A8986645}"/>
              </a:ext>
            </a:extLst>
          </p:cNvPr>
          <p:cNvSpPr txBox="1"/>
          <p:nvPr/>
        </p:nvSpPr>
        <p:spPr>
          <a:xfrm>
            <a:off x="7166046" y="2942053"/>
            <a:ext cx="1840760" cy="369332"/>
          </a:xfrm>
          <a:prstGeom prst="rect">
            <a:avLst/>
          </a:prstGeom>
          <a:noFill/>
        </p:spPr>
        <p:txBody>
          <a:bodyPr wrap="none" rtlCol="0">
            <a:spAutoFit/>
          </a:bodyPr>
          <a:lstStyle/>
          <a:p>
            <a:r>
              <a:rPr lang="en-US" dirty="0"/>
              <a:t>Activation function</a:t>
            </a:r>
          </a:p>
        </p:txBody>
      </p:sp>
      <p:sp>
        <p:nvSpPr>
          <p:cNvPr id="19" name="Rectangle 18">
            <a:extLst>
              <a:ext uri="{FF2B5EF4-FFF2-40B4-BE49-F238E27FC236}">
                <a16:creationId xmlns:a16="http://schemas.microsoft.com/office/drawing/2014/main" id="{752AAB49-6EB6-A229-A6CE-F618117974E6}"/>
              </a:ext>
            </a:extLst>
          </p:cNvPr>
          <p:cNvSpPr/>
          <p:nvPr/>
        </p:nvSpPr>
        <p:spPr>
          <a:xfrm>
            <a:off x="2977868" y="1562446"/>
            <a:ext cx="6028938" cy="121915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D6720B4-31CD-6449-FA9B-F068800EC917}"/>
              </a:ext>
            </a:extLst>
          </p:cNvPr>
          <p:cNvSpPr txBox="1"/>
          <p:nvPr/>
        </p:nvSpPr>
        <p:spPr>
          <a:xfrm>
            <a:off x="7522810" y="1997161"/>
            <a:ext cx="901209" cy="338554"/>
          </a:xfrm>
          <a:prstGeom prst="rect">
            <a:avLst/>
          </a:prstGeom>
          <a:noFill/>
        </p:spPr>
        <p:txBody>
          <a:bodyPr wrap="none" rtlCol="0">
            <a:spAutoFit/>
          </a:bodyPr>
          <a:lstStyle/>
          <a:p>
            <a:r>
              <a:rPr lang="en-US" sz="1600" dirty="0"/>
              <a:t>Sigmoid</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3A9B037-EA3D-5D3B-7B6C-1E73EA40B544}"/>
                  </a:ext>
                </a:extLst>
              </p:cNvPr>
              <p:cNvSpPr txBox="1"/>
              <p:nvPr/>
            </p:nvSpPr>
            <p:spPr>
              <a:xfrm>
                <a:off x="9320744" y="2029685"/>
                <a:ext cx="2483372" cy="369332"/>
              </a:xfrm>
              <a:prstGeom prst="rect">
                <a:avLst/>
              </a:prstGeom>
              <a:noFill/>
            </p:spPr>
            <p:txBody>
              <a:bodyPr wrap="none" rtlCol="0">
                <a:spAutoFit/>
              </a:bodyPr>
              <a:lstStyle/>
              <a:p>
                <a:r>
                  <a:rPr lang="en-US" dirty="0"/>
                  <a:t>O=Sigmoid(</a:t>
                </a:r>
                <a14:m>
                  <m:oMath xmlns:m="http://schemas.openxmlformats.org/officeDocument/2006/math">
                    <m:r>
                      <a:rPr lang="en-US" b="0" i="0" smtClean="0">
                        <a:solidFill>
                          <a:schemeClr val="tx1"/>
                        </a:solidFill>
                        <a:latin typeface="Cambria Math" panose="02040503050406030204" pitchFamily="18" charset="0"/>
                      </a:rPr>
                      <m:t>−0.025</m:t>
                    </m:r>
                  </m:oMath>
                </a14:m>
                <a:r>
                  <a:rPr lang="en-US" dirty="0"/>
                  <a:t>)=</a:t>
                </a:r>
                <a:r>
                  <a:rPr lang="en-US" dirty="0">
                    <a:solidFill>
                      <a:srgbClr val="C00000"/>
                    </a:solidFill>
                  </a:rPr>
                  <a:t>0.4</a:t>
                </a:r>
              </a:p>
            </p:txBody>
          </p:sp>
        </mc:Choice>
        <mc:Fallback xmlns="">
          <p:sp>
            <p:nvSpPr>
              <p:cNvPr id="21" name="TextBox 20">
                <a:extLst>
                  <a:ext uri="{FF2B5EF4-FFF2-40B4-BE49-F238E27FC236}">
                    <a16:creationId xmlns:a16="http://schemas.microsoft.com/office/drawing/2014/main" id="{B3A9B037-EA3D-5D3B-7B6C-1E73EA40B544}"/>
                  </a:ext>
                </a:extLst>
              </p:cNvPr>
              <p:cNvSpPr txBox="1">
                <a:spLocks noRot="1" noChangeAspect="1" noMove="1" noResize="1" noEditPoints="1" noAdjustHandles="1" noChangeArrowheads="1" noChangeShapeType="1" noTextEdit="1"/>
              </p:cNvSpPr>
              <p:nvPr/>
            </p:nvSpPr>
            <p:spPr>
              <a:xfrm>
                <a:off x="9320744" y="2029685"/>
                <a:ext cx="2483372" cy="369332"/>
              </a:xfrm>
              <a:prstGeom prst="rect">
                <a:avLst/>
              </a:prstGeom>
              <a:blipFill>
                <a:blip r:embed="rId7"/>
                <a:stretch>
                  <a:fillRect l="-2211" t="-9836" r="-172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E8EEDCD-F835-FBD0-F7CD-27B3C5352431}"/>
                  </a:ext>
                </a:extLst>
              </p:cNvPr>
              <p:cNvSpPr txBox="1"/>
              <p:nvPr/>
            </p:nvSpPr>
            <p:spPr>
              <a:xfrm>
                <a:off x="-16813" y="3884665"/>
                <a:ext cx="12010490" cy="8879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𝑤</m:t>
                          </m:r>
                        </m:e>
                        <m:sub>
                          <m:r>
                            <a:rPr lang="en-US" i="1">
                              <a:solidFill>
                                <a:schemeClr val="tx1"/>
                              </a:solidFill>
                              <a:latin typeface="Cambria Math" panose="02040503050406030204" pitchFamily="18" charset="0"/>
                            </a:rPr>
                            <m:t>1</m:t>
                          </m:r>
                        </m:sub>
                      </m:sSub>
                      <m:r>
                        <m:rPr>
                          <m:nor/>
                        </m:rPr>
                        <a:rPr lang="en-US" dirty="0">
                          <a:solidFill>
                            <a:schemeClr val="tx1"/>
                          </a:solidFill>
                        </a:rPr>
                        <m:t>=0</m:t>
                      </m:r>
                      <m:r>
                        <m:rPr>
                          <m:nor/>
                        </m:rPr>
                        <a:rPr lang="en-US" b="0" i="0" dirty="0" smtClean="0">
                          <a:solidFill>
                            <a:schemeClr val="tx1"/>
                          </a:solidFill>
                        </a:rPr>
                        <m:t>,</m:t>
                      </m:r>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𝑤</m:t>
                          </m:r>
                        </m:e>
                        <m:sub>
                          <m:r>
                            <a:rPr lang="en-US" i="1">
                              <a:solidFill>
                                <a:schemeClr val="tx1"/>
                              </a:solidFill>
                              <a:latin typeface="Cambria Math" panose="02040503050406030204" pitchFamily="18" charset="0"/>
                            </a:rPr>
                            <m:t>2</m:t>
                          </m:r>
                        </m:sub>
                      </m:sSub>
                      <m:r>
                        <m:rPr>
                          <m:nor/>
                        </m:rPr>
                        <a:rPr lang="en-US" dirty="0">
                          <a:solidFill>
                            <a:schemeClr val="tx1"/>
                          </a:solidFill>
                        </a:rPr>
                        <m:t>=−0.0125</m:t>
                      </m:r>
                      <m:r>
                        <m:rPr>
                          <m:nor/>
                        </m:rPr>
                        <a:rPr lang="en-US" b="0" i="0" dirty="0" smtClean="0">
                          <a:solidFill>
                            <a:schemeClr val="tx1"/>
                          </a:solidFill>
                        </a:rPr>
                        <m:t>, </m:t>
                      </m:r>
                      <m:r>
                        <m:rPr>
                          <m:nor/>
                        </m:rPr>
                        <a:rPr lang="en-US" dirty="0">
                          <a:solidFill>
                            <a:schemeClr val="tx1"/>
                          </a:solidFill>
                        </a:rPr>
                        <m:t>b</m:t>
                      </m:r>
                      <m:r>
                        <m:rPr>
                          <m:nor/>
                        </m:rPr>
                        <a:rPr lang="en-US" dirty="0">
                          <a:solidFill>
                            <a:schemeClr val="tx1"/>
                          </a:solidFill>
                        </a:rPr>
                        <m:t>=−0.0125     </m:t>
                      </m:r>
                      <m:r>
                        <m:rPr>
                          <m:nor/>
                        </m:rPr>
                        <a:rPr lang="en-US" dirty="0" smtClean="0">
                          <a:solidFill>
                            <a:schemeClr val="tx1"/>
                          </a:solidFill>
                        </a:rPr>
                        <m:t>Then</m:t>
                      </m:r>
                      <m:r>
                        <a:rPr lang="en-US">
                          <a:solidFill>
                            <a:schemeClr val="tx1"/>
                          </a:solidFill>
                          <a:latin typeface="Cambria Math" panose="02040503050406030204" pitchFamily="18" charset="0"/>
                        </a:rPr>
                        <m:t>:    </m:t>
                      </m:r>
                      <m:r>
                        <m:rPr>
                          <m:sty m:val="p"/>
                        </m:rPr>
                        <a:rPr lang="en-US">
                          <a:solidFill>
                            <a:srgbClr val="C00000"/>
                          </a:solidFill>
                          <a:latin typeface="Cambria Math" panose="02040503050406030204" pitchFamily="18" charset="0"/>
                        </a:rPr>
                        <m:t>O</m:t>
                      </m:r>
                      <m:r>
                        <a:rPr lang="en-US" smtClean="0">
                          <a:solidFill>
                            <a:schemeClr val="tx1"/>
                          </a:solidFill>
                          <a:latin typeface="Cambria Math" panose="02040503050406030204" pitchFamily="18" charset="0"/>
                        </a:rPr>
                        <m:t>=</m:t>
                      </m:r>
                      <m:r>
                        <m:rPr>
                          <m:sty m:val="p"/>
                        </m:rPr>
                        <a:rPr lang="en-US" i="1" smtClean="0">
                          <a:solidFill>
                            <a:schemeClr val="tx1"/>
                          </a:solidFill>
                          <a:latin typeface="Cambria Math" panose="02040503050406030204" pitchFamily="18" charset="0"/>
                        </a:rPr>
                        <m:t>Sigmoid</m:t>
                      </m:r>
                      <m:d>
                        <m:dPr>
                          <m:ctrlPr>
                            <a:rPr lang="en-US" i="1">
                              <a:solidFill>
                                <a:schemeClr val="tx1"/>
                              </a:solidFill>
                              <a:latin typeface="Cambria Math" panose="02040503050406030204" pitchFamily="18" charset="0"/>
                            </a:rPr>
                          </m:ctrlPr>
                        </m:dPr>
                        <m:e>
                          <m:r>
                            <a:rPr lang="en-US">
                              <a:solidFill>
                                <a:schemeClr val="tx1"/>
                              </a:solidFill>
                              <a:latin typeface="Cambria Math" panose="02040503050406030204" pitchFamily="18" charset="0"/>
                            </a:rPr>
                            <m:t>0∗</m:t>
                          </m:r>
                          <m:r>
                            <a:rPr lang="en-US" b="0" i="0" smtClean="0">
                              <a:solidFill>
                                <a:schemeClr val="tx1"/>
                              </a:solidFill>
                              <a:latin typeface="Cambria Math" panose="02040503050406030204" pitchFamily="18" charset="0"/>
                            </a:rPr>
                            <m:t>0</m:t>
                          </m:r>
                          <m:r>
                            <a:rPr lang="en-US">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rPr>
                            <m:t>1</m:t>
                          </m:r>
                          <m:r>
                            <a:rPr lang="en-US">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rPr>
                            <m:t>−</m:t>
                          </m:r>
                          <m:r>
                            <a:rPr lang="en-US">
                              <a:solidFill>
                                <a:schemeClr val="tx1"/>
                              </a:solidFill>
                              <a:latin typeface="Cambria Math" panose="02040503050406030204" pitchFamily="18" charset="0"/>
                            </a:rPr>
                            <m:t>0</m:t>
                          </m:r>
                          <m:r>
                            <a:rPr lang="en-US" b="0" i="0" smtClean="0">
                              <a:solidFill>
                                <a:schemeClr val="tx1"/>
                              </a:solidFill>
                              <a:latin typeface="Cambria Math" panose="02040503050406030204" pitchFamily="18" charset="0"/>
                            </a:rPr>
                            <m:t>.0125</m:t>
                          </m:r>
                          <m:r>
                            <a:rPr lang="en-US">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rPr>
                            <m:t> </m:t>
                          </m:r>
                          <m:r>
                            <a:rPr lang="en-US">
                              <a:solidFill>
                                <a:schemeClr val="tx1"/>
                              </a:solidFill>
                              <a:latin typeface="Cambria Math" panose="02040503050406030204" pitchFamily="18" charset="0"/>
                            </a:rPr>
                            <m:t>0.0125</m:t>
                          </m:r>
                        </m:e>
                      </m:d>
                      <m:r>
                        <a:rPr lang="en-US">
                          <a:solidFill>
                            <a:schemeClr val="tx1"/>
                          </a:solidFill>
                          <a:latin typeface="Cambria Math" panose="02040503050406030204" pitchFamily="18" charset="0"/>
                        </a:rPr>
                        <m:t>=</m:t>
                      </m:r>
                      <m:r>
                        <m:rPr>
                          <m:sty m:val="p"/>
                        </m:rPr>
                        <a:rPr lang="en-US" i="1" smtClean="0">
                          <a:solidFill>
                            <a:schemeClr val="tx1"/>
                          </a:solidFill>
                          <a:latin typeface="Cambria Math" panose="02040503050406030204" pitchFamily="18" charset="0"/>
                        </a:rPr>
                        <m:t>Sigmoid</m:t>
                      </m:r>
                      <m:d>
                        <m:dPr>
                          <m:ctrlPr>
                            <a:rPr lang="en-US" i="1">
                              <a:solidFill>
                                <a:schemeClr val="tx1"/>
                              </a:solidFill>
                              <a:latin typeface="Cambria Math" panose="02040503050406030204" pitchFamily="18" charset="0"/>
                            </a:rPr>
                          </m:ctrlPr>
                        </m:dPr>
                        <m:e>
                          <m:r>
                            <a:rPr lang="en-US" b="0" i="0" smtClean="0">
                              <a:solidFill>
                                <a:schemeClr val="tx1"/>
                              </a:solidFill>
                              <a:latin typeface="Cambria Math" panose="02040503050406030204" pitchFamily="18" charset="0"/>
                            </a:rPr>
                            <m:t>−0.025</m:t>
                          </m:r>
                        </m:e>
                      </m:d>
                      <m:r>
                        <a:rPr lang="en-US" i="1">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4</m:t>
                      </m:r>
                    </m:oMath>
                  </m:oMathPara>
                </a14:m>
                <a:endParaRPr lang="en-US" dirty="0">
                  <a:solidFill>
                    <a:srgbClr val="C00000"/>
                  </a:solidFill>
                </a:endParaRPr>
              </a:p>
              <a:p>
                <a:pPr marL="0" indent="0">
                  <a:buNone/>
                </a:pPr>
                <a14:m>
                  <m:oMathPara xmlns:m="http://schemas.openxmlformats.org/officeDocument/2006/math">
                    <m:oMathParaPr>
                      <m:jc m:val="centerGroup"/>
                    </m:oMathParaPr>
                    <m:oMath xmlns:m="http://schemas.openxmlformats.org/officeDocument/2006/math">
                      <m:r>
                        <m:rPr>
                          <m:nor/>
                        </m:rPr>
                        <a:rPr lang="en-US" i="1" dirty="0">
                          <a:solidFill>
                            <a:srgbClr val="C00000"/>
                          </a:solidFill>
                          <a:latin typeface="Cambria Math" panose="02040503050406030204" pitchFamily="18" charset="0"/>
                        </a:rPr>
                        <m:t>         </m:t>
                      </m:r>
                      <m:r>
                        <m:rPr>
                          <m:nor/>
                        </m:rPr>
                        <a:rPr lang="en-US" i="1" dirty="0">
                          <a:solidFill>
                            <a:srgbClr val="C00000"/>
                          </a:solidFill>
                          <a:latin typeface="Cambria Math" panose="02040503050406030204" pitchFamily="18" charset="0"/>
                        </a:rPr>
                        <m:t>E</m:t>
                      </m:r>
                      <m:r>
                        <m:rPr>
                          <m:nor/>
                        </m:rPr>
                        <a:rPr lang="en-US" i="1" dirty="0"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 </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2</m:t>
                          </m:r>
                        </m:den>
                      </m:f>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𝑌</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𝑂</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m:t>
                          </m:r>
                        </m:e>
                        <m:sup>
                          <m:r>
                            <a:rPr lang="en-US" i="1">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 </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2</m:t>
                          </m:r>
                        </m:den>
                      </m:f>
                      <m:r>
                        <a:rPr lang="en-US" i="1">
                          <a:solidFill>
                            <a:schemeClr val="tx1"/>
                          </a:solidFill>
                          <a:latin typeface="Cambria Math" panose="02040503050406030204" pitchFamily="18" charset="0"/>
                        </a:rPr>
                        <m:t>(0−0.</m:t>
                      </m:r>
                      <m:r>
                        <a:rPr lang="en-US" b="0" i="1" smtClean="0">
                          <a:solidFill>
                            <a:schemeClr val="tx1"/>
                          </a:solidFill>
                          <a:latin typeface="Cambria Math" panose="02040503050406030204" pitchFamily="18" charset="0"/>
                        </a:rPr>
                        <m:t>4</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m:t>
                          </m:r>
                        </m:e>
                        <m:sup>
                          <m:r>
                            <a:rPr lang="en-US" i="1">
                              <a:solidFill>
                                <a:schemeClr val="tx1"/>
                              </a:solidFill>
                              <a:latin typeface="Cambria Math" panose="02040503050406030204" pitchFamily="18" charset="0"/>
                            </a:rPr>
                            <m:t>2</m:t>
                          </m:r>
                        </m:sup>
                      </m:sSup>
                      <m:r>
                        <a:rPr lang="en-US" i="1">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08</m:t>
                      </m:r>
                    </m:oMath>
                  </m:oMathPara>
                </a14:m>
                <a:endParaRPr lang="en-US" dirty="0">
                  <a:solidFill>
                    <a:srgbClr val="C00000"/>
                  </a:solidFill>
                </a:endParaRPr>
              </a:p>
            </p:txBody>
          </p:sp>
        </mc:Choice>
        <mc:Fallback xmlns="">
          <p:sp>
            <p:nvSpPr>
              <p:cNvPr id="23" name="TextBox 22">
                <a:extLst>
                  <a:ext uri="{FF2B5EF4-FFF2-40B4-BE49-F238E27FC236}">
                    <a16:creationId xmlns:a16="http://schemas.microsoft.com/office/drawing/2014/main" id="{5E8EEDCD-F835-FBD0-F7CD-27B3C5352431}"/>
                  </a:ext>
                </a:extLst>
              </p:cNvPr>
              <p:cNvSpPr txBox="1">
                <a:spLocks noRot="1" noChangeAspect="1" noMove="1" noResize="1" noEditPoints="1" noAdjustHandles="1" noChangeArrowheads="1" noChangeShapeType="1" noTextEdit="1"/>
              </p:cNvSpPr>
              <p:nvPr/>
            </p:nvSpPr>
            <p:spPr>
              <a:xfrm>
                <a:off x="-16813" y="3884665"/>
                <a:ext cx="12010490" cy="88793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829716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75F68-BC1F-68A6-6607-8D4A9762FA0D}"/>
              </a:ext>
            </a:extLst>
          </p:cNvPr>
          <p:cNvSpPr>
            <a:spLocks noGrp="1"/>
          </p:cNvSpPr>
          <p:nvPr>
            <p:ph type="title"/>
          </p:nvPr>
        </p:nvSpPr>
        <p:spPr/>
        <p:txBody>
          <a:bodyPr/>
          <a:lstStyle/>
          <a:p>
            <a:r>
              <a:rPr lang="en-US" dirty="0"/>
              <a:t>Assignment 2</a:t>
            </a:r>
          </a:p>
        </p:txBody>
      </p:sp>
      <p:sp>
        <p:nvSpPr>
          <p:cNvPr id="3" name="Content Placeholder 2">
            <a:extLst>
              <a:ext uri="{FF2B5EF4-FFF2-40B4-BE49-F238E27FC236}">
                <a16:creationId xmlns:a16="http://schemas.microsoft.com/office/drawing/2014/main" id="{E2AEC40A-B7FC-0FA1-218F-A7B6513CE02C}"/>
              </a:ext>
            </a:extLst>
          </p:cNvPr>
          <p:cNvSpPr>
            <a:spLocks noGrp="1"/>
          </p:cNvSpPr>
          <p:nvPr>
            <p:ph idx="1"/>
          </p:nvPr>
        </p:nvSpPr>
        <p:spPr>
          <a:xfrm>
            <a:off x="599440" y="1825625"/>
            <a:ext cx="11236960" cy="4351338"/>
          </a:xfrm>
        </p:spPr>
        <p:txBody>
          <a:bodyPr>
            <a:normAutofit/>
          </a:bodyPr>
          <a:lstStyle/>
          <a:p>
            <a:pPr>
              <a:buFont typeface="Wingdings" panose="05000000000000000000" pitchFamily="2" charset="2"/>
              <a:buChar char="§"/>
            </a:pPr>
            <a:r>
              <a:rPr lang="en-US" dirty="0"/>
              <a:t>Split dataset into training (75%) and test (25%) data</a:t>
            </a:r>
          </a:p>
          <a:p>
            <a:pPr>
              <a:buFont typeface="Wingdings" panose="05000000000000000000" pitchFamily="2" charset="2"/>
              <a:buChar char="§"/>
            </a:pPr>
            <a:r>
              <a:rPr lang="en-US" dirty="0"/>
              <a:t>Train a multi-variate logistic regression on training data with ‘</a:t>
            </a:r>
            <a:r>
              <a:rPr lang="en-US" dirty="0" err="1"/>
              <a:t>Heart_Attack</a:t>
            </a:r>
            <a:r>
              <a:rPr lang="en-US" dirty="0"/>
              <a:t>’ as outcome (dependent variable) and all other attributes as features (Independent variables).</a:t>
            </a:r>
          </a:p>
          <a:p>
            <a:pPr>
              <a:buFont typeface="Wingdings" panose="05000000000000000000" pitchFamily="2" charset="2"/>
              <a:buChar char="§"/>
            </a:pPr>
            <a:r>
              <a:rPr lang="en-US" dirty="0"/>
              <a:t>Calculate accuracy of the model for test data.</a:t>
            </a:r>
          </a:p>
        </p:txBody>
      </p:sp>
      <p:pic>
        <p:nvPicPr>
          <p:cNvPr id="5" name="Picture 4">
            <a:extLst>
              <a:ext uri="{FF2B5EF4-FFF2-40B4-BE49-F238E27FC236}">
                <a16:creationId xmlns:a16="http://schemas.microsoft.com/office/drawing/2014/main" id="{7D65B8B1-8538-7AC5-3693-807195E3609F}"/>
              </a:ext>
            </a:extLst>
          </p:cNvPr>
          <p:cNvPicPr>
            <a:picLocks noChangeAspect="1"/>
          </p:cNvPicPr>
          <p:nvPr/>
        </p:nvPicPr>
        <p:blipFill>
          <a:blip r:embed="rId3"/>
          <a:stretch>
            <a:fillRect/>
          </a:stretch>
        </p:blipFill>
        <p:spPr>
          <a:xfrm>
            <a:off x="6758152" y="4342725"/>
            <a:ext cx="4696733" cy="2150150"/>
          </a:xfrm>
          <a:prstGeom prst="rect">
            <a:avLst/>
          </a:prstGeom>
        </p:spPr>
      </p:pic>
    </p:spTree>
    <p:extLst>
      <p:ext uri="{BB962C8B-B14F-4D97-AF65-F5344CB8AC3E}">
        <p14:creationId xmlns:p14="http://schemas.microsoft.com/office/powerpoint/2010/main" val="3129421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image of a triangle&#10;&#10;Description automatically generated">
            <a:extLst>
              <a:ext uri="{FF2B5EF4-FFF2-40B4-BE49-F238E27FC236}">
                <a16:creationId xmlns:a16="http://schemas.microsoft.com/office/drawing/2014/main" id="{A2DC175F-8132-230A-9B68-09BF0F2577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1290" y="4906067"/>
            <a:ext cx="4923533" cy="1821707"/>
          </a:xfrm>
          <a:prstGeom prst="rect">
            <a:avLst/>
          </a:prstGeom>
        </p:spPr>
      </p:pic>
      <p:sp>
        <p:nvSpPr>
          <p:cNvPr id="30721" name="Rectangle 2"/>
          <p:cNvSpPr>
            <a:spLocks noGrp="1" noChangeArrowheads="1"/>
          </p:cNvSpPr>
          <p:nvPr>
            <p:ph type="title"/>
          </p:nvPr>
        </p:nvSpPr>
        <p:spPr/>
        <p:txBody>
          <a:bodyPr>
            <a:normAutofit/>
          </a:bodyPr>
          <a:lstStyle/>
          <a:p>
            <a:r>
              <a:rPr lang="en-US" sz="4000" dirty="0"/>
              <a:t>Interpreting the Slope (Reg Coefficient)</a:t>
            </a: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708660" y="1599885"/>
                <a:ext cx="11483340" cy="3460432"/>
              </a:xfrm>
            </p:spPr>
            <p:txBody>
              <a:bodyPr>
                <a:normAutofit/>
              </a:bodyPr>
              <a:lstStyle/>
              <a:p>
                <a:pPr>
                  <a:spcBef>
                    <a:spcPct val="50000"/>
                  </a:spcBef>
                </a:pPr>
                <a:r>
                  <a:rPr lang="en-US" sz="2400" dirty="0"/>
                  <a:t>Positive slope </a:t>
                </a:r>
                <a14:m>
                  <m:oMath xmlns:m="http://schemas.openxmlformats.org/officeDocument/2006/math">
                    <m:r>
                      <a:rPr lang="en-US" sz="2400" b="0" i="1" dirty="0" smtClean="0">
                        <a:solidFill>
                          <a:srgbClr val="FF0000"/>
                        </a:solidFill>
                        <a:latin typeface="Cambria Math" panose="02040503050406030204" pitchFamily="18" charset="0"/>
                      </a:rPr>
                      <m:t>𝑏</m:t>
                    </m:r>
                  </m:oMath>
                </a14:m>
                <a:r>
                  <a:rPr lang="en-US" sz="2400" dirty="0">
                    <a:solidFill>
                      <a:srgbClr val="FF0000"/>
                    </a:solidFill>
                  </a:rPr>
                  <a:t>&gt;0</a:t>
                </a:r>
                <a:r>
                  <a:rPr lang="en-US" sz="2400" dirty="0"/>
                  <a:t> (</a:t>
                </a:r>
                <a:r>
                  <a:rPr lang="en-US" sz="2400" dirty="0">
                    <a:solidFill>
                      <a:srgbClr val="FF0000"/>
                    </a:solidFill>
                  </a:rPr>
                  <a:t>positive</a:t>
                </a:r>
                <a:r>
                  <a:rPr lang="en-US" sz="2400" dirty="0"/>
                  <a:t> relationship):  When one variable </a:t>
                </a:r>
                <a:r>
                  <a:rPr lang="en-US" sz="2400" b="1" dirty="0"/>
                  <a:t>increases</a:t>
                </a:r>
                <a:r>
                  <a:rPr lang="en-US" sz="2400" dirty="0"/>
                  <a:t>, the other is expected to </a:t>
                </a:r>
                <a:r>
                  <a:rPr lang="en-US" sz="2400" b="1" dirty="0"/>
                  <a:t>increase</a:t>
                </a:r>
                <a:r>
                  <a:rPr lang="en-US" sz="2400" dirty="0"/>
                  <a:t>. </a:t>
                </a:r>
              </a:p>
              <a:p>
                <a:pPr>
                  <a:spcBef>
                    <a:spcPct val="50000"/>
                  </a:spcBef>
                </a:pPr>
                <a:r>
                  <a:rPr lang="en-US" sz="2400" dirty="0"/>
                  <a:t>Negative slope </a:t>
                </a:r>
                <a14:m>
                  <m:oMath xmlns:m="http://schemas.openxmlformats.org/officeDocument/2006/math">
                    <m:r>
                      <a:rPr lang="en-US" sz="2400" b="0" i="1" dirty="0" smtClean="0">
                        <a:solidFill>
                          <a:srgbClr val="FF0000"/>
                        </a:solidFill>
                        <a:latin typeface="Cambria Math" panose="02040503050406030204" pitchFamily="18" charset="0"/>
                      </a:rPr>
                      <m:t>𝑏</m:t>
                    </m:r>
                  </m:oMath>
                </a14:m>
                <a:r>
                  <a:rPr lang="en-US" sz="2400" dirty="0">
                    <a:solidFill>
                      <a:srgbClr val="FF0000"/>
                    </a:solidFill>
                  </a:rPr>
                  <a:t>&lt;0</a:t>
                </a:r>
                <a:r>
                  <a:rPr lang="en-US" sz="2400" dirty="0"/>
                  <a:t> (</a:t>
                </a:r>
                <a:r>
                  <a:rPr lang="en-US" sz="2400" dirty="0">
                    <a:solidFill>
                      <a:srgbClr val="FF0000"/>
                    </a:solidFill>
                  </a:rPr>
                  <a:t>negative</a:t>
                </a:r>
                <a:r>
                  <a:rPr lang="en-US" sz="2400" dirty="0"/>
                  <a:t> relationship): When one variable </a:t>
                </a:r>
                <a:r>
                  <a:rPr lang="en-US" sz="2400" b="1" dirty="0"/>
                  <a:t>increases</a:t>
                </a:r>
                <a:r>
                  <a:rPr lang="en-US" sz="2400" dirty="0"/>
                  <a:t>, the other is expected to </a:t>
                </a:r>
                <a:r>
                  <a:rPr lang="en-US" sz="2400" b="1" dirty="0"/>
                  <a:t>decrease</a:t>
                </a:r>
                <a:r>
                  <a:rPr lang="en-US" sz="2400" dirty="0"/>
                  <a:t>.  </a:t>
                </a:r>
              </a:p>
              <a:p>
                <a:pPr>
                  <a:spcBef>
                    <a:spcPct val="50000"/>
                  </a:spcBef>
                </a:pPr>
                <a:r>
                  <a:rPr lang="en-US" sz="2400" dirty="0"/>
                  <a:t>Zero or </a:t>
                </a:r>
                <a:r>
                  <a:rPr lang="en-US" sz="2400" dirty="0">
                    <a:solidFill>
                      <a:srgbClr val="FF0000"/>
                    </a:solidFill>
                  </a:rPr>
                  <a:t>near-zero</a:t>
                </a:r>
                <a:r>
                  <a:rPr lang="en-US" sz="2400" dirty="0"/>
                  <a:t> slope:  </a:t>
                </a:r>
                <a:r>
                  <a:rPr lang="en-US" sz="2400" dirty="0">
                    <a:solidFill>
                      <a:srgbClr val="FF0000"/>
                    </a:solidFill>
                  </a:rPr>
                  <a:t>Neither</a:t>
                </a:r>
                <a:r>
                  <a:rPr lang="en-US" sz="2400" dirty="0"/>
                  <a:t> variable can be used to usefully predict the other.  </a:t>
                </a:r>
              </a:p>
              <a:p>
                <a:pPr>
                  <a:spcBef>
                    <a:spcPct val="50000"/>
                  </a:spcBef>
                </a:pPr>
                <a:r>
                  <a:rPr lang="en-US" sz="2400" dirty="0"/>
                  <a:t>The </a:t>
                </a:r>
                <a:r>
                  <a:rPr lang="en-US" sz="2400" dirty="0">
                    <a:solidFill>
                      <a:srgbClr val="FF0000"/>
                    </a:solidFill>
                  </a:rPr>
                  <a:t>magnitude</a:t>
                </a:r>
                <a:r>
                  <a:rPr lang="en-US" sz="2400" dirty="0"/>
                  <a:t> of the </a:t>
                </a:r>
                <a:r>
                  <a:rPr lang="en-US" sz="2400" dirty="0">
                    <a:solidFill>
                      <a:srgbClr val="C00000"/>
                    </a:solidFill>
                  </a:rPr>
                  <a:t>slope</a:t>
                </a:r>
                <a:r>
                  <a:rPr lang="en-US" sz="2400" dirty="0"/>
                  <a:t> b tells how much Y is expected to increase per unit increase in X. e.g.,  </a:t>
                </a:r>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oMath>
                </a14:m>
                <a:r>
                  <a:rPr lang="en-US" sz="2400" dirty="0"/>
                  <a:t> = 3 + 2x </a:t>
                </a:r>
                <a:r>
                  <a:rPr lang="en-US" sz="2400" dirty="0">
                    <a:sym typeface="Wingdings" panose="05000000000000000000" pitchFamily="2" charset="2"/>
                  </a:rPr>
                  <a:t> </a:t>
                </a:r>
                <a:r>
                  <a:rPr lang="en-US" sz="2400" dirty="0"/>
                  <a:t>If X increases by 1, Y is expected to increase by 2</a:t>
                </a:r>
              </a:p>
              <a:p>
                <a:pPr marL="0" indent="0">
                  <a:spcBef>
                    <a:spcPct val="50000"/>
                  </a:spcBef>
                  <a:buNone/>
                </a:pPr>
                <a:endParaRPr lang="en-US" sz="2400" dirty="0"/>
              </a:p>
              <a:p>
                <a:endParaRPr lang="en-US" sz="2400" dirty="0"/>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708660" y="1599885"/>
                <a:ext cx="11483340" cy="3460432"/>
              </a:xfrm>
              <a:blipFill>
                <a:blip r:embed="rId3"/>
                <a:stretch>
                  <a:fillRect l="-690" t="-24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bject 3">
                <a:extLst>
                  <a:ext uri="{FF2B5EF4-FFF2-40B4-BE49-F238E27FC236}">
                    <a16:creationId xmlns:a16="http://schemas.microsoft.com/office/drawing/2014/main" id="{A89E5BE0-DDE7-46AC-AC14-9A0D5FFE6CA3}"/>
                  </a:ext>
                </a:extLst>
              </p:cNvPr>
              <p:cNvSpPr txBox="1"/>
              <p:nvPr/>
            </p:nvSpPr>
            <p:spPr bwMode="auto">
              <a:xfrm>
                <a:off x="9296400" y="1027906"/>
                <a:ext cx="2400300" cy="773906"/>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acc>
                        <m:accPr>
                          <m:chr m:val="̂"/>
                          <m:ctrlPr>
                            <a:rPr lang="en-US" sz="2400" i="1" smtClean="0">
                              <a:solidFill>
                                <a:srgbClr val="000000"/>
                              </a:solidFill>
                              <a:latin typeface="Cambria Math" panose="02040503050406030204" pitchFamily="18" charset="0"/>
                            </a:rPr>
                          </m:ctrlPr>
                        </m:accPr>
                        <m:e>
                          <m:r>
                            <a:rPr lang="en-US" sz="2400" i="1">
                              <a:solidFill>
                                <a:srgbClr val="000000"/>
                              </a:solidFill>
                              <a:latin typeface="Cambria Math" panose="02040503050406030204" pitchFamily="18" charset="0"/>
                            </a:rPr>
                            <m:t>𝑦</m:t>
                          </m:r>
                        </m:e>
                      </m:acc>
                      <m:r>
                        <a:rPr lang="en-US" sz="2400" i="1">
                          <a:solidFill>
                            <a:srgbClr val="000000"/>
                          </a:solidFill>
                          <a:latin typeface="Cambria Math" panose="02040503050406030204" pitchFamily="18" charset="0"/>
                        </a:rPr>
                        <m:t>=</m:t>
                      </m:r>
                      <m:r>
                        <a:rPr lang="en-US" sz="2400" i="1" smtClean="0">
                          <a:solidFill>
                            <a:srgbClr val="C00000"/>
                          </a:solidFill>
                          <a:latin typeface="Cambria Math" panose="02040503050406030204" pitchFamily="18" charset="0"/>
                        </a:rPr>
                        <m:t>𝑏</m:t>
                      </m:r>
                      <m:r>
                        <a:rPr lang="en-US" sz="2400" i="1">
                          <a:solidFill>
                            <a:srgbClr val="000000"/>
                          </a:solidFill>
                          <a:latin typeface="Cambria Math" panose="02040503050406030204" pitchFamily="18" charset="0"/>
                        </a:rPr>
                        <m:t>𝑥</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𝑎</m:t>
                      </m:r>
                    </m:oMath>
                  </m:oMathPara>
                </a14:m>
                <a:endParaRPr lang="en-US" sz="2400" dirty="0"/>
              </a:p>
            </p:txBody>
          </p:sp>
        </mc:Choice>
        <mc:Fallback xmlns="">
          <p:sp>
            <p:nvSpPr>
              <p:cNvPr id="6" name="Object 3">
                <a:extLst>
                  <a:ext uri="{FF2B5EF4-FFF2-40B4-BE49-F238E27FC236}">
                    <a16:creationId xmlns:a16="http://schemas.microsoft.com/office/drawing/2014/main" id="{A89E5BE0-DDE7-46AC-AC14-9A0D5FFE6CA3}"/>
                  </a:ext>
                </a:extLst>
              </p:cNvPr>
              <p:cNvSpPr txBox="1">
                <a:spLocks noRot="1" noChangeAspect="1" noMove="1" noResize="1" noEditPoints="1" noAdjustHandles="1" noChangeArrowheads="1" noChangeShapeType="1" noTextEdit="1"/>
              </p:cNvSpPr>
              <p:nvPr/>
            </p:nvSpPr>
            <p:spPr bwMode="auto">
              <a:xfrm>
                <a:off x="9296400" y="1027906"/>
                <a:ext cx="2400300" cy="773906"/>
              </a:xfrm>
              <a:prstGeom prst="rect">
                <a:avLst/>
              </a:prstGeom>
              <a:blipFill>
                <a:blip r:embed="rId4"/>
                <a:stretch>
                  <a:fillRect l="-761" t="-236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AD45FCE-7A1D-7FEA-DF37-833F11F46EF0}"/>
              </a:ext>
            </a:extLst>
          </p:cNvPr>
          <p:cNvPicPr>
            <a:picLocks noChangeAspect="1"/>
          </p:cNvPicPr>
          <p:nvPr/>
        </p:nvPicPr>
        <p:blipFill>
          <a:blip r:embed="rId5"/>
          <a:stretch>
            <a:fillRect/>
          </a:stretch>
        </p:blipFill>
        <p:spPr>
          <a:xfrm>
            <a:off x="6780530" y="4803724"/>
            <a:ext cx="5295900" cy="1924050"/>
          </a:xfrm>
          <a:prstGeom prst="rect">
            <a:avLst/>
          </a:prstGeom>
        </p:spPr>
      </p:pic>
    </p:spTree>
    <p:extLst>
      <p:ext uri="{BB962C8B-B14F-4D97-AF65-F5344CB8AC3E}">
        <p14:creationId xmlns:p14="http://schemas.microsoft.com/office/powerpoint/2010/main" val="191063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a:extLst>
              <a:ext uri="{FF2B5EF4-FFF2-40B4-BE49-F238E27FC236}">
                <a16:creationId xmlns:a16="http://schemas.microsoft.com/office/drawing/2014/main" id="{B7BB713A-C3FB-306B-603E-46EED94025ED}"/>
              </a:ext>
            </a:extLst>
          </p:cNvPr>
          <p:cNvGraphicFramePr>
            <a:graphicFrameLocks noChangeAspect="1"/>
          </p:cNvGraphicFramePr>
          <p:nvPr/>
        </p:nvGraphicFramePr>
        <p:xfrm>
          <a:off x="8384540" y="4291886"/>
          <a:ext cx="2952750" cy="2540000"/>
        </p:xfrm>
        <a:graphic>
          <a:graphicData uri="http://schemas.openxmlformats.org/presentationml/2006/ole">
            <mc:AlternateContent xmlns:mc="http://schemas.openxmlformats.org/markup-compatibility/2006">
              <mc:Choice xmlns:v="urn:schemas-microsoft-com:vml" Requires="v">
                <p:oleObj name="PBrush" r:id="rId3" imgW="2952720" imgH="2540160" progId="">
                  <p:embed/>
                </p:oleObj>
              </mc:Choice>
              <mc:Fallback>
                <p:oleObj name="PBrush" r:id="rId3" imgW="2952720" imgH="2540160" progId="">
                  <p:embed/>
                  <p:pic>
                    <p:nvPicPr>
                      <p:cNvPr id="8" name="Object 7">
                        <a:extLst>
                          <a:ext uri="{FF2B5EF4-FFF2-40B4-BE49-F238E27FC236}">
                            <a16:creationId xmlns:a16="http://schemas.microsoft.com/office/drawing/2014/main" id="{B7BB713A-C3FB-306B-603E-46EED94025ED}"/>
                          </a:ext>
                        </a:extLst>
                      </p:cNvPr>
                      <p:cNvPicPr/>
                      <p:nvPr/>
                    </p:nvPicPr>
                    <p:blipFill>
                      <a:blip r:embed="rId4"/>
                      <a:stretch>
                        <a:fillRect/>
                      </a:stretch>
                    </p:blipFill>
                    <p:spPr>
                      <a:xfrm>
                        <a:off x="8384540" y="4291886"/>
                        <a:ext cx="2952750" cy="2540000"/>
                      </a:xfrm>
                      <a:prstGeom prst="rect">
                        <a:avLst/>
                      </a:prstGeom>
                    </p:spPr>
                  </p:pic>
                </p:oleObj>
              </mc:Fallback>
            </mc:AlternateContent>
          </a:graphicData>
        </a:graphic>
      </p:graphicFrame>
      <p:sp>
        <p:nvSpPr>
          <p:cNvPr id="32769" name="Rectangle 2"/>
          <p:cNvSpPr>
            <a:spLocks noGrp="1" noChangeArrowheads="1"/>
          </p:cNvSpPr>
          <p:nvPr>
            <p:ph type="title" idx="4294967295"/>
          </p:nvPr>
        </p:nvSpPr>
        <p:spPr/>
        <p:txBody>
          <a:bodyPr>
            <a:normAutofit/>
          </a:bodyPr>
          <a:lstStyle/>
          <a:p>
            <a:r>
              <a:rPr lang="en-US" sz="4000" dirty="0"/>
              <a:t>Interpreting the Intercept</a:t>
            </a:r>
          </a:p>
        </p:txBody>
      </p:sp>
      <mc:AlternateContent xmlns:mc="http://schemas.openxmlformats.org/markup-compatibility/2006" xmlns:a14="http://schemas.microsoft.com/office/drawing/2010/main">
        <mc:Choice Requires="a14">
          <p:sp>
            <p:nvSpPr>
              <p:cNvPr id="32770" name="Rectangle 3"/>
              <p:cNvSpPr>
                <a:spLocks noGrp="1" noChangeArrowheads="1"/>
              </p:cNvSpPr>
              <p:nvPr>
                <p:ph type="body" idx="4294967295"/>
              </p:nvPr>
            </p:nvSpPr>
            <p:spPr>
              <a:xfrm>
                <a:off x="924560" y="1690688"/>
                <a:ext cx="11054080" cy="3398044"/>
              </a:xfrm>
            </p:spPr>
            <p:txBody>
              <a:bodyPr>
                <a:noAutofit/>
              </a:bodyPr>
              <a:lstStyle/>
              <a:p>
                <a:r>
                  <a:rPr lang="en-US" sz="2400" dirty="0"/>
                  <a:t>The intercept a tells the predicted value </a:t>
                </a:r>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oMath>
                </a14:m>
                <a:r>
                  <a:rPr lang="en-US" sz="2400" dirty="0"/>
                  <a:t> when x = 0.</a:t>
                </a:r>
              </a:p>
              <a:p>
                <a:pPr marL="0" indent="0">
                  <a:buNone/>
                </a:pPr>
                <a:r>
                  <a:rPr lang="en-US" sz="2400" dirty="0"/>
                  <a:t>e.g., Salary = 30*overtime + </a:t>
                </a:r>
                <a:r>
                  <a:rPr lang="en-US" sz="2400" dirty="0">
                    <a:solidFill>
                      <a:srgbClr val="C00000"/>
                    </a:solidFill>
                  </a:rPr>
                  <a:t>5000</a:t>
                </a:r>
              </a:p>
              <a:p>
                <a:pPr eaLnBrk="1" hangingPunct="1"/>
                <a:endParaRPr lang="en-US" sz="2400" dirty="0"/>
              </a:p>
              <a:p>
                <a:pPr eaLnBrk="1" hangingPunct="1"/>
                <a:r>
                  <a:rPr lang="en-US" sz="2400" dirty="0"/>
                  <a:t>Note: If </a:t>
                </a:r>
                <a:r>
                  <a:rPr lang="en-US" sz="2400" dirty="0">
                    <a:solidFill>
                      <a:srgbClr val="FF0000"/>
                    </a:solidFill>
                  </a:rPr>
                  <a:t>zero is not in</a:t>
                </a:r>
                <a:r>
                  <a:rPr lang="en-US" sz="2400" dirty="0"/>
                  <a:t> or near the range of values observed for X, then such interpretation is not valid.</a:t>
                </a:r>
              </a:p>
              <a:p>
                <a:pPr marL="0" indent="0" eaLnBrk="1" hangingPunct="1">
                  <a:buNone/>
                </a:pPr>
                <a:r>
                  <a:rPr lang="en-US" sz="2400" dirty="0"/>
                  <a:t>e.g., Predicting the selling price of a house (Y) based on square footage (X)</a:t>
                </a:r>
              </a:p>
              <a:p>
                <a:pPr lvl="1"/>
                <a:r>
                  <a:rPr lang="en-US" sz="2000" dirty="0"/>
                  <a:t>It would not make sense to have house with 0 square feet, </a:t>
                </a:r>
              </a:p>
              <a:p>
                <a:pPr marL="457200" lvl="1" indent="0">
                  <a:buNone/>
                </a:pPr>
                <a:r>
                  <a:rPr lang="en-US" sz="2000" dirty="0"/>
                  <a:t> </a:t>
                </a:r>
              </a:p>
            </p:txBody>
          </p:sp>
        </mc:Choice>
        <mc:Fallback xmlns="">
          <p:sp>
            <p:nvSpPr>
              <p:cNvPr id="32770" name="Rectangle 3"/>
              <p:cNvSpPr>
                <a:spLocks noGrp="1" noRot="1" noChangeAspect="1" noMove="1" noResize="1" noEditPoints="1" noAdjustHandles="1" noChangeArrowheads="1" noChangeShapeType="1" noTextEdit="1"/>
              </p:cNvSpPr>
              <p:nvPr>
                <p:ph type="body" idx="4294967295"/>
              </p:nvPr>
            </p:nvSpPr>
            <p:spPr>
              <a:xfrm>
                <a:off x="924560" y="1690688"/>
                <a:ext cx="11054080" cy="3398044"/>
              </a:xfrm>
              <a:blipFill>
                <a:blip r:embed="rId5"/>
                <a:stretch>
                  <a:fillRect l="-883" t="-2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Object 3">
                <a:extLst>
                  <a:ext uri="{FF2B5EF4-FFF2-40B4-BE49-F238E27FC236}">
                    <a16:creationId xmlns:a16="http://schemas.microsoft.com/office/drawing/2014/main" id="{F57B8393-1B89-9FF3-669A-E6CA5FAB0ADE}"/>
                  </a:ext>
                </a:extLst>
              </p:cNvPr>
              <p:cNvSpPr txBox="1"/>
              <p:nvPr/>
            </p:nvSpPr>
            <p:spPr bwMode="auto">
              <a:xfrm>
                <a:off x="6236970" y="5576967"/>
                <a:ext cx="2400300" cy="386953"/>
              </a:xfrm>
              <a:prstGeom prst="rect">
                <a:avLst/>
              </a:prstGeom>
              <a:noFill/>
            </p:spPr>
            <p:txBody>
              <a:bodyPr>
                <a:normAutofit fontScale="77500" lnSpcReduction="20000"/>
              </a:bodyPr>
              <a:lstStyle/>
              <a:p>
                <a:pPr/>
                <a14:m>
                  <m:oMathPara xmlns:m="http://schemas.openxmlformats.org/officeDocument/2006/math">
                    <m:oMathParaPr>
                      <m:jc m:val="left"/>
                    </m:oMathParaPr>
                    <m:oMath xmlns:m="http://schemas.openxmlformats.org/officeDocument/2006/math">
                      <m:acc>
                        <m:accPr>
                          <m:chr m:val="̂"/>
                          <m:ctrlPr>
                            <a:rPr lang="en-US" sz="2400" i="1">
                              <a:solidFill>
                                <a:srgbClr val="000000"/>
                              </a:solidFill>
                              <a:latin typeface="Cambria Math" panose="02040503050406030204" pitchFamily="18" charset="0"/>
                            </a:rPr>
                          </m:ctrlPr>
                        </m:accPr>
                        <m:e>
                          <m:r>
                            <a:rPr lang="en-US" sz="2400" i="1">
                              <a:solidFill>
                                <a:srgbClr val="000000"/>
                              </a:solidFill>
                              <a:latin typeface="Cambria Math" panose="02040503050406030204" pitchFamily="18" charset="0"/>
                            </a:rPr>
                            <m:t>𝑦</m:t>
                          </m:r>
                        </m:e>
                      </m:acc>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𝑏𝑥</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𝑎</m:t>
                      </m:r>
                    </m:oMath>
                  </m:oMathPara>
                </a14:m>
                <a:endParaRPr lang="en-US" sz="2400" dirty="0"/>
              </a:p>
            </p:txBody>
          </p:sp>
        </mc:Choice>
        <mc:Fallback xmlns="">
          <p:sp>
            <p:nvSpPr>
              <p:cNvPr id="3" name="Object 3">
                <a:extLst>
                  <a:ext uri="{FF2B5EF4-FFF2-40B4-BE49-F238E27FC236}">
                    <a16:creationId xmlns:a16="http://schemas.microsoft.com/office/drawing/2014/main" id="{F57B8393-1B89-9FF3-669A-E6CA5FAB0ADE}"/>
                  </a:ext>
                </a:extLst>
              </p:cNvPr>
              <p:cNvSpPr txBox="1">
                <a:spLocks noRot="1" noChangeAspect="1" noMove="1" noResize="1" noEditPoints="1" noAdjustHandles="1" noChangeArrowheads="1" noChangeShapeType="1" noTextEdit="1"/>
              </p:cNvSpPr>
              <p:nvPr/>
            </p:nvSpPr>
            <p:spPr bwMode="auto">
              <a:xfrm>
                <a:off x="6236970" y="5576967"/>
                <a:ext cx="2400300" cy="386953"/>
              </a:xfrm>
              <a:prstGeom prst="rect">
                <a:avLst/>
              </a:prstGeom>
              <a:blipFill>
                <a:blip r:embed="rId6"/>
                <a:stretch>
                  <a:fillRect t="-7937" b="-4762"/>
                </a:stretch>
              </a:blipFill>
            </p:spPr>
            <p:txBody>
              <a:bodyPr/>
              <a:lstStyle/>
              <a:p>
                <a:r>
                  <a:rPr lang="en-US">
                    <a:noFill/>
                  </a:rPr>
                  <a:t> </a:t>
                </a:r>
              </a:p>
            </p:txBody>
          </p:sp>
        </mc:Fallback>
      </mc:AlternateContent>
      <p:sp>
        <p:nvSpPr>
          <p:cNvPr id="4" name="Line 8">
            <a:extLst>
              <a:ext uri="{FF2B5EF4-FFF2-40B4-BE49-F238E27FC236}">
                <a16:creationId xmlns:a16="http://schemas.microsoft.com/office/drawing/2014/main" id="{8E956CDA-7BCB-0B6E-C665-6F4CE5375C6B}"/>
              </a:ext>
            </a:extLst>
          </p:cNvPr>
          <p:cNvSpPr>
            <a:spLocks noChangeShapeType="1"/>
          </p:cNvSpPr>
          <p:nvPr/>
        </p:nvSpPr>
        <p:spPr bwMode="auto">
          <a:xfrm flipV="1">
            <a:off x="9316720" y="4683760"/>
            <a:ext cx="1950720" cy="1239520"/>
          </a:xfrm>
          <a:prstGeom prst="line">
            <a:avLst/>
          </a:prstGeom>
          <a:noFill/>
          <a:ln w="158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a:p>
        </p:txBody>
      </p:sp>
      <p:sp>
        <p:nvSpPr>
          <p:cNvPr id="7" name="TextBox 6">
            <a:extLst>
              <a:ext uri="{FF2B5EF4-FFF2-40B4-BE49-F238E27FC236}">
                <a16:creationId xmlns:a16="http://schemas.microsoft.com/office/drawing/2014/main" id="{977A86CD-D137-287E-A1F9-8F7A4D241D12}"/>
              </a:ext>
            </a:extLst>
          </p:cNvPr>
          <p:cNvSpPr txBox="1"/>
          <p:nvPr/>
        </p:nvSpPr>
        <p:spPr>
          <a:xfrm>
            <a:off x="5356225" y="6044963"/>
            <a:ext cx="3048000" cy="369332"/>
          </a:xfrm>
          <a:prstGeom prst="rect">
            <a:avLst/>
          </a:prstGeom>
          <a:noFill/>
        </p:spPr>
        <p:txBody>
          <a:bodyPr wrap="square">
            <a:spAutoFit/>
          </a:bodyPr>
          <a:lstStyle/>
          <a:p>
            <a:r>
              <a:rPr lang="en-US" i="1" dirty="0"/>
              <a:t>PRICE =  83*SQRFT</a:t>
            </a:r>
            <a:r>
              <a:rPr lang="en-US" dirty="0"/>
              <a:t> + </a:t>
            </a:r>
            <a:r>
              <a:rPr lang="en-US" i="1" dirty="0"/>
              <a:t>12,510</a:t>
            </a:r>
            <a:endParaRPr lang="en-US" dirty="0"/>
          </a:p>
        </p:txBody>
      </p:sp>
      <mc:AlternateContent xmlns:mc="http://schemas.openxmlformats.org/markup-compatibility/2006" xmlns:a14="http://schemas.microsoft.com/office/drawing/2010/main">
        <mc:Choice Requires="a14">
          <p:sp>
            <p:nvSpPr>
              <p:cNvPr id="2" name="Object 3">
                <a:extLst>
                  <a:ext uri="{FF2B5EF4-FFF2-40B4-BE49-F238E27FC236}">
                    <a16:creationId xmlns:a16="http://schemas.microsoft.com/office/drawing/2014/main" id="{C4C311B1-FA0A-7DEB-1D54-3B3036DF23CA}"/>
                  </a:ext>
                </a:extLst>
              </p:cNvPr>
              <p:cNvSpPr txBox="1"/>
              <p:nvPr/>
            </p:nvSpPr>
            <p:spPr bwMode="auto">
              <a:xfrm>
                <a:off x="8483600" y="963812"/>
                <a:ext cx="2400300" cy="773906"/>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acc>
                        <m:accPr>
                          <m:chr m:val="̂"/>
                          <m:ctrlPr>
                            <a:rPr lang="en-US" sz="2400" i="1" smtClean="0">
                              <a:solidFill>
                                <a:srgbClr val="000000"/>
                              </a:solidFill>
                              <a:latin typeface="Cambria Math" panose="02040503050406030204" pitchFamily="18" charset="0"/>
                            </a:rPr>
                          </m:ctrlPr>
                        </m:accPr>
                        <m:e>
                          <m:r>
                            <a:rPr lang="en-US" sz="2400" i="1">
                              <a:solidFill>
                                <a:srgbClr val="000000"/>
                              </a:solidFill>
                              <a:latin typeface="Cambria Math" panose="02040503050406030204" pitchFamily="18" charset="0"/>
                            </a:rPr>
                            <m:t>𝑦</m:t>
                          </m:r>
                        </m:e>
                      </m:acc>
                      <m:r>
                        <a:rPr lang="en-US" sz="2400" i="1">
                          <a:solidFill>
                            <a:srgbClr val="000000"/>
                          </a:solidFill>
                          <a:latin typeface="Cambria Math" panose="02040503050406030204" pitchFamily="18" charset="0"/>
                        </a:rPr>
                        <m:t>=</m:t>
                      </m:r>
                      <m:r>
                        <a:rPr lang="en-US" sz="2400" i="1" smtClean="0">
                          <a:solidFill>
                            <a:schemeClr val="tx1"/>
                          </a:solidFill>
                          <a:latin typeface="Cambria Math" panose="02040503050406030204" pitchFamily="18" charset="0"/>
                        </a:rPr>
                        <m:t>𝑏</m:t>
                      </m:r>
                      <m:r>
                        <a:rPr lang="en-US" sz="2400" i="1">
                          <a:solidFill>
                            <a:srgbClr val="000000"/>
                          </a:solidFill>
                          <a:latin typeface="Cambria Math" panose="02040503050406030204" pitchFamily="18" charset="0"/>
                        </a:rPr>
                        <m:t>𝑥</m:t>
                      </m:r>
                      <m:r>
                        <a:rPr lang="en-US" sz="2400" i="1">
                          <a:solidFill>
                            <a:srgbClr val="000000"/>
                          </a:solidFill>
                          <a:latin typeface="Cambria Math" panose="02040503050406030204" pitchFamily="18" charset="0"/>
                        </a:rPr>
                        <m:t>+</m:t>
                      </m:r>
                      <m:r>
                        <a:rPr lang="en-US" sz="2400" i="1" smtClean="0">
                          <a:solidFill>
                            <a:srgbClr val="C00000"/>
                          </a:solidFill>
                          <a:latin typeface="Cambria Math" panose="02040503050406030204" pitchFamily="18" charset="0"/>
                        </a:rPr>
                        <m:t>𝑎</m:t>
                      </m:r>
                    </m:oMath>
                  </m:oMathPara>
                </a14:m>
                <a:endParaRPr lang="en-US" sz="2400" dirty="0"/>
              </a:p>
            </p:txBody>
          </p:sp>
        </mc:Choice>
        <mc:Fallback xmlns="">
          <p:sp>
            <p:nvSpPr>
              <p:cNvPr id="2" name="Object 3">
                <a:extLst>
                  <a:ext uri="{FF2B5EF4-FFF2-40B4-BE49-F238E27FC236}">
                    <a16:creationId xmlns:a16="http://schemas.microsoft.com/office/drawing/2014/main" id="{C4C311B1-FA0A-7DEB-1D54-3B3036DF23CA}"/>
                  </a:ext>
                </a:extLst>
              </p:cNvPr>
              <p:cNvSpPr txBox="1">
                <a:spLocks noRot="1" noChangeAspect="1" noMove="1" noResize="1" noEditPoints="1" noAdjustHandles="1" noChangeArrowheads="1" noChangeShapeType="1" noTextEdit="1"/>
              </p:cNvSpPr>
              <p:nvPr/>
            </p:nvSpPr>
            <p:spPr bwMode="auto">
              <a:xfrm>
                <a:off x="8483600" y="963812"/>
                <a:ext cx="2400300" cy="773906"/>
              </a:xfrm>
              <a:prstGeom prst="rect">
                <a:avLst/>
              </a:prstGeom>
              <a:blipFill>
                <a:blip r:embed="rId7"/>
                <a:stretch>
                  <a:fillRect l="-763" t="-2362"/>
                </a:stretch>
              </a:blipFill>
            </p:spPr>
            <p:txBody>
              <a:bodyPr/>
              <a:lstStyle/>
              <a:p>
                <a:r>
                  <a:rPr lang="en-US">
                    <a:noFill/>
                  </a:rPr>
                  <a:t> </a:t>
                </a:r>
              </a:p>
            </p:txBody>
          </p:sp>
        </mc:Fallback>
      </mc:AlternateContent>
    </p:spTree>
    <p:extLst>
      <p:ext uri="{BB962C8B-B14F-4D97-AF65-F5344CB8AC3E}">
        <p14:creationId xmlns:p14="http://schemas.microsoft.com/office/powerpoint/2010/main" val="390755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833120" y="274638"/>
            <a:ext cx="9377680" cy="792162"/>
          </a:xfrm>
          <a:noFill/>
        </p:spPr>
        <p:txBody>
          <a:bodyPr>
            <a:normAutofit/>
          </a:bodyPr>
          <a:lstStyle/>
          <a:p>
            <a:r>
              <a:rPr lang="en-US" sz="4000" dirty="0"/>
              <a:t>Residual</a:t>
            </a:r>
          </a:p>
        </p:txBody>
      </p:sp>
      <p:sp>
        <p:nvSpPr>
          <p:cNvPr id="17411" name="Rectangle 5"/>
          <p:cNvSpPr>
            <a:spLocks noGrp="1" noChangeArrowheads="1"/>
          </p:cNvSpPr>
          <p:nvPr>
            <p:ph type="body" sz="half" idx="1"/>
          </p:nvPr>
        </p:nvSpPr>
        <p:spPr>
          <a:xfrm>
            <a:off x="934720" y="1295400"/>
            <a:ext cx="10271760" cy="990600"/>
          </a:xfrm>
          <a:noFill/>
        </p:spPr>
        <p:txBody>
          <a:bodyPr/>
          <a:lstStyle/>
          <a:p>
            <a:pPr marL="0" indent="0" eaLnBrk="1" hangingPunct="1">
              <a:buNone/>
            </a:pPr>
            <a:r>
              <a:rPr lang="en-US" sz="2400" dirty="0">
                <a:latin typeface="Tekton Pro" pitchFamily="34" charset="0"/>
              </a:rPr>
              <a:t>A residual (</a:t>
            </a:r>
            <a:r>
              <a:rPr lang="en-US" sz="2400" dirty="0">
                <a:solidFill>
                  <a:srgbClr val="FF0000"/>
                </a:solidFill>
                <a:latin typeface="Tekton Pro" pitchFamily="34" charset="0"/>
              </a:rPr>
              <a:t>prediction error</a:t>
            </a:r>
            <a:r>
              <a:rPr lang="en-US" sz="2400" dirty="0">
                <a:latin typeface="Tekton Pro" pitchFamily="34" charset="0"/>
              </a:rPr>
              <a:t>) is the difference between the </a:t>
            </a:r>
            <a:r>
              <a:rPr lang="en-US" sz="2400" dirty="0">
                <a:solidFill>
                  <a:srgbClr val="FF0000"/>
                </a:solidFill>
                <a:latin typeface="Tekton Pro" pitchFamily="34" charset="0"/>
              </a:rPr>
              <a:t>observed value </a:t>
            </a:r>
            <a:r>
              <a:rPr lang="en-US" sz="2400" dirty="0">
                <a:latin typeface="Tekton Pro" pitchFamily="34" charset="0"/>
              </a:rPr>
              <a:t>(𝒚) and the </a:t>
            </a:r>
            <a:r>
              <a:rPr lang="en-US" sz="2400" dirty="0">
                <a:solidFill>
                  <a:srgbClr val="FF0000"/>
                </a:solidFill>
                <a:latin typeface="Tekton Pro" pitchFamily="34" charset="0"/>
              </a:rPr>
              <a:t>predicted value </a:t>
            </a:r>
            <a:r>
              <a:rPr lang="en-US" sz="2400" dirty="0">
                <a:latin typeface="Tekton Pro" pitchFamily="34" charset="0"/>
              </a:rPr>
              <a:t>(𝒚 ̂) for each observation.  </a:t>
            </a:r>
          </a:p>
          <a:p>
            <a:pPr marL="0" indent="0" eaLnBrk="1" hangingPunct="1">
              <a:buNone/>
            </a:pPr>
            <a:endParaRPr lang="en-US" sz="2400" dirty="0">
              <a:latin typeface="Tekton Pro" pitchFamily="34" charset="0"/>
            </a:endParaRPr>
          </a:p>
        </p:txBody>
      </p:sp>
      <p:graphicFrame>
        <p:nvGraphicFramePr>
          <p:cNvPr id="17412" name="Object 8"/>
          <p:cNvGraphicFramePr>
            <a:graphicFrameLocks noGrp="1" noChangeAspect="1"/>
          </p:cNvGraphicFramePr>
          <p:nvPr>
            <p:ph sz="half" idx="2"/>
          </p:nvPr>
        </p:nvGraphicFramePr>
        <p:xfrm>
          <a:off x="833120" y="2533565"/>
          <a:ext cx="6629400" cy="3962400"/>
        </p:xfrm>
        <a:graphic>
          <a:graphicData uri="http://schemas.openxmlformats.org/presentationml/2006/ole">
            <mc:AlternateContent xmlns:mc="http://schemas.openxmlformats.org/markup-compatibility/2006">
              <mc:Choice xmlns:v="urn:schemas-microsoft-com:vml" Requires="v">
                <p:oleObj name="Chart" r:id="rId2" imgW="6162731" imgH="3562231" progId="Excel.Chart.8">
                  <p:embed/>
                </p:oleObj>
              </mc:Choice>
              <mc:Fallback>
                <p:oleObj name="Chart" r:id="rId2" imgW="6162731" imgH="3562231" progId="Excel.Chart.8">
                  <p:embed/>
                  <p:pic>
                    <p:nvPicPr>
                      <p:cNvPr id="17412"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120" y="2533565"/>
                        <a:ext cx="66294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3" name="Line 10"/>
          <p:cNvSpPr>
            <a:spLocks noChangeShapeType="1"/>
          </p:cNvSpPr>
          <p:nvPr/>
        </p:nvSpPr>
        <p:spPr bwMode="auto">
          <a:xfrm>
            <a:off x="2357120" y="3905165"/>
            <a:ext cx="0" cy="12192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a:p>
        </p:txBody>
      </p:sp>
      <p:sp>
        <p:nvSpPr>
          <p:cNvPr id="17414" name="Line 11"/>
          <p:cNvSpPr>
            <a:spLocks noChangeShapeType="1"/>
          </p:cNvSpPr>
          <p:nvPr/>
        </p:nvSpPr>
        <p:spPr bwMode="auto">
          <a:xfrm>
            <a:off x="3446145" y="4667165"/>
            <a:ext cx="0" cy="609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a:p>
        </p:txBody>
      </p:sp>
      <p:sp>
        <p:nvSpPr>
          <p:cNvPr id="17415" name="Line 12"/>
          <p:cNvSpPr>
            <a:spLocks noChangeShapeType="1"/>
          </p:cNvSpPr>
          <p:nvPr/>
        </p:nvSpPr>
        <p:spPr bwMode="auto">
          <a:xfrm>
            <a:off x="2796858" y="4209965"/>
            <a:ext cx="0" cy="685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a:p>
        </p:txBody>
      </p:sp>
      <p:graphicFrame>
        <p:nvGraphicFramePr>
          <p:cNvPr id="2" name="Object 1">
            <a:extLst>
              <a:ext uri="{FF2B5EF4-FFF2-40B4-BE49-F238E27FC236}">
                <a16:creationId xmlns:a16="http://schemas.microsoft.com/office/drawing/2014/main" id="{2AA4456F-159B-F482-5684-92D18FB0B6CB}"/>
              </a:ext>
            </a:extLst>
          </p:cNvPr>
          <p:cNvGraphicFramePr>
            <a:graphicFrameLocks noChangeAspect="1"/>
          </p:cNvGraphicFramePr>
          <p:nvPr/>
        </p:nvGraphicFramePr>
        <p:xfrm>
          <a:off x="7630436" y="4297362"/>
          <a:ext cx="4408887" cy="2209164"/>
        </p:xfrm>
        <a:graphic>
          <a:graphicData uri="http://schemas.openxmlformats.org/presentationml/2006/ole">
            <mc:AlternateContent xmlns:mc="http://schemas.openxmlformats.org/markup-compatibility/2006">
              <mc:Choice xmlns:v="urn:schemas-microsoft-com:vml" Requires="v">
                <p:oleObj name="PBrush" r:id="rId4" imgW="5931000" imgH="2971800" progId="">
                  <p:embed/>
                </p:oleObj>
              </mc:Choice>
              <mc:Fallback>
                <p:oleObj name="PBrush" r:id="rId4" imgW="5931000" imgH="2971800" progId="">
                  <p:embed/>
                  <p:pic>
                    <p:nvPicPr>
                      <p:cNvPr id="2" name="Object 1">
                        <a:extLst>
                          <a:ext uri="{FF2B5EF4-FFF2-40B4-BE49-F238E27FC236}">
                            <a16:creationId xmlns:a16="http://schemas.microsoft.com/office/drawing/2014/main" id="{2AA4456F-159B-F482-5684-92D18FB0B6CB}"/>
                          </a:ext>
                        </a:extLst>
                      </p:cNvPr>
                      <p:cNvPicPr/>
                      <p:nvPr/>
                    </p:nvPicPr>
                    <p:blipFill>
                      <a:blip r:embed="rId5"/>
                      <a:stretch>
                        <a:fillRect/>
                      </a:stretch>
                    </p:blipFill>
                    <p:spPr>
                      <a:xfrm>
                        <a:off x="7630436" y="4297362"/>
                        <a:ext cx="4408887" cy="2209164"/>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B627896C-D074-5F7B-C5BA-59E780914D39}"/>
              </a:ext>
            </a:extLst>
          </p:cNvPr>
          <p:cNvGraphicFramePr>
            <a:graphicFrameLocks noChangeAspect="1"/>
          </p:cNvGraphicFramePr>
          <p:nvPr/>
        </p:nvGraphicFramePr>
        <p:xfrm>
          <a:off x="10132757" y="4016986"/>
          <a:ext cx="2059243" cy="737576"/>
        </p:xfrm>
        <a:graphic>
          <a:graphicData uri="http://schemas.openxmlformats.org/presentationml/2006/ole">
            <mc:AlternateContent xmlns:mc="http://schemas.openxmlformats.org/markup-compatibility/2006">
              <mc:Choice xmlns:v="urn:schemas-microsoft-com:vml" Requires="v">
                <p:oleObj name="PBrush" r:id="rId6" imgW="3067200" imgH="1098720" progId="">
                  <p:embed/>
                </p:oleObj>
              </mc:Choice>
              <mc:Fallback>
                <p:oleObj name="PBrush" r:id="rId6" imgW="3067200" imgH="1098720" progId="">
                  <p:embed/>
                  <p:pic>
                    <p:nvPicPr>
                      <p:cNvPr id="3" name="Object 2">
                        <a:extLst>
                          <a:ext uri="{FF2B5EF4-FFF2-40B4-BE49-F238E27FC236}">
                            <a16:creationId xmlns:a16="http://schemas.microsoft.com/office/drawing/2014/main" id="{B627896C-D074-5F7B-C5BA-59E780914D39}"/>
                          </a:ext>
                        </a:extLst>
                      </p:cNvPr>
                      <p:cNvPicPr/>
                      <p:nvPr/>
                    </p:nvPicPr>
                    <p:blipFill>
                      <a:blip r:embed="rId7"/>
                      <a:stretch>
                        <a:fillRect/>
                      </a:stretch>
                    </p:blipFill>
                    <p:spPr>
                      <a:xfrm>
                        <a:off x="10132757" y="4016986"/>
                        <a:ext cx="2059243" cy="737576"/>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4" name="Object 2">
                <a:extLst>
                  <a:ext uri="{FF2B5EF4-FFF2-40B4-BE49-F238E27FC236}">
                    <a16:creationId xmlns:a16="http://schemas.microsoft.com/office/drawing/2014/main" id="{7671349F-FA4D-B24E-3FF4-F2B8BA625860}"/>
                  </a:ext>
                </a:extLst>
              </p:cNvPr>
              <p:cNvSpPr txBox="1"/>
              <p:nvPr/>
            </p:nvSpPr>
            <p:spPr bwMode="auto">
              <a:xfrm>
                <a:off x="988695" y="1897697"/>
                <a:ext cx="2457450" cy="81915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𝑒</m:t>
                          </m:r>
                        </m:e>
                        <m:sub>
                          <m:r>
                            <a:rPr lang="en-US" sz="2400" i="1">
                              <a:solidFill>
                                <a:srgbClr val="FF0000"/>
                              </a:solidFill>
                              <a:latin typeface="Cambria Math" panose="02040503050406030204" pitchFamily="18" charset="0"/>
                            </a:rPr>
                            <m:t>𝑖</m:t>
                          </m:r>
                        </m:sub>
                      </m:sSub>
                      <m:r>
                        <a:rPr lang="en-US" sz="2400" i="1">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𝑦</m:t>
                          </m:r>
                        </m:e>
                        <m:sub>
                          <m:r>
                            <a:rPr lang="en-US" sz="2400" i="1">
                              <a:solidFill>
                                <a:srgbClr val="FF0000"/>
                              </a:solidFill>
                              <a:latin typeface="Cambria Math" panose="02040503050406030204" pitchFamily="18" charset="0"/>
                            </a:rPr>
                            <m:t>𝑖</m:t>
                          </m:r>
                        </m:sub>
                      </m:sSub>
                      <m:r>
                        <a:rPr lang="en-US" sz="2400" i="1">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acc>
                            <m:accPr>
                              <m:chr m:val="̂"/>
                              <m:ctrlPr>
                                <a:rPr lang="en-US" sz="2400" i="1">
                                  <a:solidFill>
                                    <a:srgbClr val="FF0000"/>
                                  </a:solidFill>
                                  <a:latin typeface="Cambria Math" panose="02040503050406030204" pitchFamily="18" charset="0"/>
                                </a:rPr>
                              </m:ctrlPr>
                            </m:accPr>
                            <m:e>
                              <m:r>
                                <a:rPr lang="en-US" sz="2400" i="1">
                                  <a:solidFill>
                                    <a:srgbClr val="FF0000"/>
                                  </a:solidFill>
                                  <a:latin typeface="Cambria Math" panose="02040503050406030204" pitchFamily="18" charset="0"/>
                                </a:rPr>
                                <m:t>𝑦</m:t>
                              </m:r>
                            </m:e>
                          </m:acc>
                        </m:e>
                        <m:sub>
                          <m:r>
                            <a:rPr lang="en-US" sz="2400" i="1">
                              <a:solidFill>
                                <a:srgbClr val="FF0000"/>
                              </a:solidFill>
                              <a:latin typeface="Cambria Math" panose="02040503050406030204" pitchFamily="18" charset="0"/>
                            </a:rPr>
                            <m:t>𝑖</m:t>
                          </m:r>
                        </m:sub>
                      </m:sSub>
                    </m:oMath>
                  </m:oMathPara>
                </a14:m>
                <a:endParaRPr lang="en-US" sz="2400" dirty="0">
                  <a:solidFill>
                    <a:srgbClr val="FF0000"/>
                  </a:solidFill>
                </a:endParaRPr>
              </a:p>
            </p:txBody>
          </p:sp>
        </mc:Choice>
        <mc:Fallback xmlns="">
          <p:sp>
            <p:nvSpPr>
              <p:cNvPr id="4" name="Object 2">
                <a:extLst>
                  <a:ext uri="{FF2B5EF4-FFF2-40B4-BE49-F238E27FC236}">
                    <a16:creationId xmlns:a16="http://schemas.microsoft.com/office/drawing/2014/main" id="{7671349F-FA4D-B24E-3FF4-F2B8BA625860}"/>
                  </a:ext>
                </a:extLst>
              </p:cNvPr>
              <p:cNvSpPr txBox="1">
                <a:spLocks noRot="1" noChangeAspect="1" noMove="1" noResize="1" noEditPoints="1" noAdjustHandles="1" noChangeArrowheads="1" noChangeShapeType="1" noTextEdit="1"/>
              </p:cNvSpPr>
              <p:nvPr/>
            </p:nvSpPr>
            <p:spPr bwMode="auto">
              <a:xfrm>
                <a:off x="988695" y="1897697"/>
                <a:ext cx="2457450" cy="819150"/>
              </a:xfrm>
              <a:prstGeom prst="rect">
                <a:avLst/>
              </a:prstGeom>
              <a:blipFill>
                <a:blip r:embed="rId8"/>
                <a:stretch>
                  <a:fillRect t="-2222"/>
                </a:stretch>
              </a:blipFill>
            </p:spPr>
            <p:txBody>
              <a:bodyPr/>
              <a:lstStyle/>
              <a:p>
                <a:r>
                  <a:rPr lang="en-US">
                    <a:noFill/>
                  </a:rPr>
                  <a:t> </a:t>
                </a:r>
              </a:p>
            </p:txBody>
          </p:sp>
        </mc:Fallback>
      </mc:AlternateContent>
    </p:spTree>
    <p:extLst>
      <p:ext uri="{BB962C8B-B14F-4D97-AF65-F5344CB8AC3E}">
        <p14:creationId xmlns:p14="http://schemas.microsoft.com/office/powerpoint/2010/main" val="1187859617"/>
      </p:ext>
    </p:extLst>
  </p:cSld>
  <p:clrMapOvr>
    <a:masterClrMapping/>
  </p:clrMapOvr>
  <p:transition>
    <p:zoom/>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15126</TotalTime>
  <Words>4997</Words>
  <Application>Microsoft Office PowerPoint</Application>
  <PresentationFormat>Widescreen</PresentationFormat>
  <Paragraphs>591</Paragraphs>
  <Slides>64</Slides>
  <Notes>8</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3</vt:i4>
      </vt:variant>
      <vt:variant>
        <vt:lpstr>Slide Titles</vt:lpstr>
      </vt:variant>
      <vt:variant>
        <vt:i4>64</vt:i4>
      </vt:variant>
    </vt:vector>
  </HeadingPairs>
  <TitlesOfParts>
    <vt:vector size="83" baseType="lpstr">
      <vt:lpstr>AmazonEmber</vt:lpstr>
      <vt:lpstr>Aptos</vt:lpstr>
      <vt:lpstr>Aptos Narrow</vt:lpstr>
      <vt:lpstr>Arial</vt:lpstr>
      <vt:lpstr>Calibri</vt:lpstr>
      <vt:lpstr>Calibri Light</vt:lpstr>
      <vt:lpstr>Cambria Math</vt:lpstr>
      <vt:lpstr>Courier New</vt:lpstr>
      <vt:lpstr>Georgia</vt:lpstr>
      <vt:lpstr>sohne</vt:lpstr>
      <vt:lpstr>source-serif-pro</vt:lpstr>
      <vt:lpstr>Symbol</vt:lpstr>
      <vt:lpstr>Tekton Pro</vt:lpstr>
      <vt:lpstr>Times New Roman</vt:lpstr>
      <vt:lpstr>Wingdings</vt:lpstr>
      <vt:lpstr>Office Theme</vt:lpstr>
      <vt:lpstr>PBrush</vt:lpstr>
      <vt:lpstr>Chart</vt:lpstr>
      <vt:lpstr>Equation</vt:lpstr>
      <vt:lpstr>Advanced Techniques with  Large Language Models   Lecture 2</vt:lpstr>
      <vt:lpstr>Regression Analysis</vt:lpstr>
      <vt:lpstr>Regression Analysis</vt:lpstr>
      <vt:lpstr>Linear Regression</vt:lpstr>
      <vt:lpstr>Linear Model</vt:lpstr>
      <vt:lpstr>Simple Linear Regression - Terminology</vt:lpstr>
      <vt:lpstr>Interpreting the Slope (Reg Coefficient)</vt:lpstr>
      <vt:lpstr>Interpreting the Intercept</vt:lpstr>
      <vt:lpstr>Residual</vt:lpstr>
      <vt:lpstr>Problem Statement : Which Line is the Best Fit</vt:lpstr>
      <vt:lpstr>Some of Squared Residuals as Loss Function</vt:lpstr>
      <vt:lpstr>Bias vs Error</vt:lpstr>
      <vt:lpstr>Approaches to Minimize SSR</vt:lpstr>
      <vt:lpstr>Closed-form Method</vt:lpstr>
      <vt:lpstr>Partial Derivative</vt:lpstr>
      <vt:lpstr>The Least Squares Equation</vt:lpstr>
      <vt:lpstr>Regression Line Calculation - Example </vt:lpstr>
      <vt:lpstr>Regression Line Calculation - Example </vt:lpstr>
      <vt:lpstr>Regression Line Calculation - Example </vt:lpstr>
      <vt:lpstr>Gradient Descent Approach</vt:lpstr>
      <vt:lpstr>Gradient Descent - Intuitive </vt:lpstr>
      <vt:lpstr>Learning Process</vt:lpstr>
      <vt:lpstr>Learning Rate</vt:lpstr>
      <vt:lpstr>Gradient Descent – Example1</vt:lpstr>
      <vt:lpstr>Gradient Descent – Example1</vt:lpstr>
      <vt:lpstr>Gradient Descent – Example1</vt:lpstr>
      <vt:lpstr>Gradient Descent – Example2</vt:lpstr>
      <vt:lpstr>Effect of Learning Rate</vt:lpstr>
      <vt:lpstr>Saddle points</vt:lpstr>
      <vt:lpstr>Multiple Linear Regression </vt:lpstr>
      <vt:lpstr>Gradient Descent in High Dimensional Data</vt:lpstr>
      <vt:lpstr>Challenges of Gradient Descent</vt:lpstr>
      <vt:lpstr>PowerPoint Presentation</vt:lpstr>
      <vt:lpstr>Multicollinearity</vt:lpstr>
      <vt:lpstr>Addressing Multicollinearity</vt:lpstr>
      <vt:lpstr>Correlation Coefficient</vt:lpstr>
      <vt:lpstr>Heteroscedasticity</vt:lpstr>
      <vt:lpstr>Addressing Heteroscedasticity</vt:lpstr>
      <vt:lpstr>Logistic Regression</vt:lpstr>
      <vt:lpstr>Binary Classification</vt:lpstr>
      <vt:lpstr>Logistic Regression - Example</vt:lpstr>
      <vt:lpstr>Logistic Regression - Example</vt:lpstr>
      <vt:lpstr>Artificial Neuron</vt:lpstr>
      <vt:lpstr>A Single Artificial Neuron</vt:lpstr>
      <vt:lpstr>Activation Function</vt:lpstr>
      <vt:lpstr>Activation Functions - Sigmoid</vt:lpstr>
      <vt:lpstr>Logistic Regression as a Neuron with Sigmoid</vt:lpstr>
      <vt:lpstr>Activation Functions - Tanh</vt:lpstr>
      <vt:lpstr>Sigmoid vs Tanh</vt:lpstr>
      <vt:lpstr>Activation Functions - ReLu</vt:lpstr>
      <vt:lpstr>Activation Functions - Softmax</vt:lpstr>
      <vt:lpstr>Selection of Activation Function </vt:lpstr>
      <vt:lpstr>Training – Problem Statement</vt:lpstr>
      <vt:lpstr>Loss Function</vt:lpstr>
      <vt:lpstr>Training of a Single Neuron</vt:lpstr>
      <vt:lpstr>Minimizing Error</vt:lpstr>
      <vt:lpstr>Gradient Descent </vt:lpstr>
      <vt:lpstr>Training of a Single Neuron - Example</vt:lpstr>
      <vt:lpstr>Update Weights</vt:lpstr>
      <vt:lpstr>Training of a Single Neuron - Example</vt:lpstr>
      <vt:lpstr>Training of a Single Neuron - Example</vt:lpstr>
      <vt:lpstr>Training of a Single Neuron - Example</vt:lpstr>
      <vt:lpstr>Training of a Single Neuron - Example</vt:lpstr>
      <vt:lpstr>Assignment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Abdolreza Mosaddegh</dc:creator>
  <cp:lastModifiedBy>Abdolreza Mosaddegh</cp:lastModifiedBy>
  <cp:revision>282</cp:revision>
  <dcterms:created xsi:type="dcterms:W3CDTF">2023-12-26T07:54:20Z</dcterms:created>
  <dcterms:modified xsi:type="dcterms:W3CDTF">2024-09-16T09:26:40Z</dcterms:modified>
</cp:coreProperties>
</file>